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8"/>
  </p:notesMasterIdLst>
  <p:sldIdLst>
    <p:sldId id="369" r:id="rId2"/>
    <p:sldId id="344" r:id="rId3"/>
    <p:sldId id="345" r:id="rId4"/>
    <p:sldId id="399" r:id="rId5"/>
    <p:sldId id="400" r:id="rId6"/>
    <p:sldId id="404" r:id="rId7"/>
    <p:sldId id="405" r:id="rId8"/>
    <p:sldId id="370" r:id="rId9"/>
    <p:sldId id="371" r:id="rId10"/>
    <p:sldId id="372" r:id="rId11"/>
    <p:sldId id="373" r:id="rId12"/>
    <p:sldId id="374" r:id="rId13"/>
    <p:sldId id="375" r:id="rId14"/>
    <p:sldId id="376" r:id="rId15"/>
    <p:sldId id="377" r:id="rId16"/>
    <p:sldId id="378" r:id="rId17"/>
    <p:sldId id="380"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2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3047D8-282A-4FF4-A2C4-3F3DCE809E77}" type="datetimeFigureOut">
              <a:rPr lang="en-US" smtClean="0"/>
              <a:pPr/>
              <a:t>11/26/2019</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177F9-99CD-484B-BADF-AF7A27EBD9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E1177F9-99CD-484B-BADF-AF7A27EBD9E9}" type="slidenum">
              <a:rPr lang="en-US" smtClean="0"/>
              <a:pPr/>
              <a:t>20</a:t>
            </a:fld>
            <a:endParaRPr lang="en-US"/>
          </a:p>
        </p:txBody>
      </p:sp>
    </p:spTree>
    <p:extLst>
      <p:ext uri="{BB962C8B-B14F-4D97-AF65-F5344CB8AC3E}">
        <p14:creationId xmlns:p14="http://schemas.microsoft.com/office/powerpoint/2010/main" val="3526639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E1177F9-99CD-484B-BADF-AF7A27EBD9E9}" type="slidenum">
              <a:rPr lang="en-US" smtClean="0"/>
              <a:pPr/>
              <a:t>26</a:t>
            </a:fld>
            <a:endParaRPr lang="en-US"/>
          </a:p>
        </p:txBody>
      </p:sp>
    </p:spTree>
    <p:extLst>
      <p:ext uri="{BB962C8B-B14F-4D97-AF65-F5344CB8AC3E}">
        <p14:creationId xmlns:p14="http://schemas.microsoft.com/office/powerpoint/2010/main" val="283904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6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11/26/2019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CC9B5-A720-46A7-87BE-B7A5F897075B}" type="datetimeFigureOut">
              <a:rPr lang="en-US" smtClean="0"/>
              <a:pPr/>
              <a:t>11/26/2019</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C0D2D-8E68-4272-B05D-7064AEC366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groumpos@ece.upatras.g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969367"/>
          </a:xfrm>
        </p:spPr>
        <p:txBody>
          <a:bodyPr>
            <a:noAutofit/>
          </a:bodyPr>
          <a:lstStyle/>
          <a:p>
            <a:r>
              <a:rPr lang="en-US" sz="4800" dirty="0"/>
              <a:t> </a:t>
            </a:r>
            <a:br>
              <a:rPr lang="en-US" sz="4800" dirty="0"/>
            </a:br>
            <a:r>
              <a:rPr lang="en-US" sz="3600" dirty="0"/>
              <a:t>FUZZY COGNITIVE MAPS AND PRODUCT PLANNING THROUGH BUSINESS INTELLIGENCE</a:t>
            </a:r>
            <a:r>
              <a:rPr lang="en-US" sz="4800" dirty="0"/>
              <a:t/>
            </a:r>
            <a:br>
              <a:rPr lang="en-US" sz="4800" dirty="0"/>
            </a:br>
            <a:r>
              <a:rPr lang="en-US" sz="4800" dirty="0"/>
              <a:t/>
            </a:r>
            <a:br>
              <a:rPr lang="en-US" sz="4800" dirty="0"/>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512" y="2244005"/>
            <a:ext cx="8229600" cy="2985195"/>
          </a:xfrm>
        </p:spPr>
        <p:txBody>
          <a:bodyPr>
            <a:normAutofit lnSpcReduction="10000"/>
          </a:bodyPr>
          <a:lstStyle/>
          <a:p>
            <a:pPr marL="0" indent="0">
              <a:buNone/>
            </a:pPr>
            <a:r>
              <a:rPr lang="en-US" dirty="0"/>
              <a:t>                                                          </a:t>
            </a:r>
          </a:p>
          <a:p>
            <a:pPr marL="0" indent="0">
              <a:buNone/>
            </a:pPr>
            <a:r>
              <a:rPr lang="en-GB" sz="2400" dirty="0"/>
              <a:t>By </a:t>
            </a:r>
            <a:r>
              <a:rPr lang="en-US" sz="2400" dirty="0"/>
              <a:t>Nikolaos Zervos and Peter P. Groumpos</a:t>
            </a:r>
          </a:p>
          <a:p>
            <a:pPr marL="0" indent="0">
              <a:buNone/>
            </a:pPr>
            <a:r>
              <a:rPr lang="en-US" sz="2400" dirty="0"/>
              <a:t>    </a:t>
            </a:r>
            <a:r>
              <a:rPr lang="en-US" sz="2400" dirty="0" smtClean="0">
                <a:latin typeface="Times New Roman" panose="02020603050405020304" pitchFamily="18" charset="0"/>
                <a:cs typeface="Times New Roman" panose="02020603050405020304" pitchFamily="18" charset="0"/>
              </a:rPr>
              <a:t>University </a:t>
            </a:r>
            <a:r>
              <a:rPr lang="en-US" sz="2400" dirty="0">
                <a:latin typeface="Times New Roman" panose="02020603050405020304" pitchFamily="18" charset="0"/>
                <a:cs typeface="Times New Roman" panose="02020603050405020304" pitchFamily="18" charset="0"/>
              </a:rPr>
              <a:t>of Patras, Greece</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Presented by Prof. Peter P. </a:t>
            </a:r>
            <a:r>
              <a:rPr lang="en-US" sz="2400" dirty="0">
                <a:latin typeface="Times New Roman" panose="02020603050405020304" pitchFamily="18" charset="0"/>
                <a:cs typeface="Times New Roman" panose="02020603050405020304" pitchFamily="18" charset="0"/>
              </a:rPr>
              <a:t>G</a:t>
            </a:r>
            <a:r>
              <a:rPr lang="en-US" sz="2400" dirty="0" smtClean="0">
                <a:latin typeface="Times New Roman" panose="02020603050405020304" pitchFamily="18" charset="0"/>
                <a:cs typeface="Times New Roman" panose="02020603050405020304" pitchFamily="18" charset="0"/>
              </a:rPr>
              <a:t>roumpos                                               </a:t>
            </a:r>
            <a:r>
              <a:rPr lang="en-US" sz="2400" dirty="0">
                <a:latin typeface="Times New Roman" panose="02020603050405020304" pitchFamily="18" charset="0"/>
                <a:cs typeface="Times New Roman" panose="02020603050405020304" pitchFamily="18" charset="0"/>
              </a:rPr>
              <a:t>groumpos@ece.upatras.gr </a:t>
            </a:r>
          </a:p>
          <a:p>
            <a:pPr marL="0" indent="0">
              <a:buNone/>
            </a:pPr>
            <a:r>
              <a:rPr lang="el-GR" sz="2400" dirty="0"/>
              <a:t>                                                                                </a:t>
            </a:r>
            <a:endParaRPr lang="en-US" sz="2400" dirty="0"/>
          </a:p>
          <a:p>
            <a:endParaRPr lang="en-US" dirty="0"/>
          </a:p>
        </p:txBody>
      </p:sp>
      <p:pic>
        <p:nvPicPr>
          <p:cNvPr id="4" name="Picture 3" descr="logo-up-4color-stamp_11.jpg"/>
          <p:cNvPicPr>
            <a:picLocks noChangeAspect="1"/>
          </p:cNvPicPr>
          <p:nvPr/>
        </p:nvPicPr>
        <p:blipFill>
          <a:blip r:embed="rId2" cstate="print"/>
          <a:stretch>
            <a:fillRect/>
          </a:stretch>
        </p:blipFill>
        <p:spPr>
          <a:xfrm>
            <a:off x="5581841" y="5085184"/>
            <a:ext cx="3397455" cy="1644004"/>
          </a:xfrm>
          <a:prstGeom prst="rect">
            <a:avLst/>
          </a:prstGeom>
        </p:spPr>
      </p:pic>
    </p:spTree>
    <p:extLst>
      <p:ext uri="{BB962C8B-B14F-4D97-AF65-F5344CB8AC3E}">
        <p14:creationId xmlns:p14="http://schemas.microsoft.com/office/powerpoint/2010/main" val="3778492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474D9-24D5-465E-8A9B-DEADC77DE21B}"/>
              </a:ext>
            </a:extLst>
          </p:cNvPr>
          <p:cNvSpPr>
            <a:spLocks noGrp="1"/>
          </p:cNvSpPr>
          <p:nvPr>
            <p:ph type="title"/>
          </p:nvPr>
        </p:nvSpPr>
        <p:spPr/>
        <p:txBody>
          <a:bodyPr/>
          <a:lstStyle/>
          <a:p>
            <a:r>
              <a:rPr lang="en-GB" dirty="0"/>
              <a:t>Product Planning (3/3)</a:t>
            </a:r>
          </a:p>
        </p:txBody>
      </p:sp>
      <p:sp>
        <p:nvSpPr>
          <p:cNvPr id="3" name="Content Placeholder 2">
            <a:extLst>
              <a:ext uri="{FF2B5EF4-FFF2-40B4-BE49-F238E27FC236}">
                <a16:creationId xmlns:a16="http://schemas.microsoft.com/office/drawing/2014/main" id="{CBC4D2BE-4642-43FF-B100-490376F61775}"/>
              </a:ext>
            </a:extLst>
          </p:cNvPr>
          <p:cNvSpPr>
            <a:spLocks noGrp="1"/>
          </p:cNvSpPr>
          <p:nvPr>
            <p:ph idx="1"/>
          </p:nvPr>
        </p:nvSpPr>
        <p:spPr/>
        <p:txBody>
          <a:bodyPr>
            <a:normAutofit/>
          </a:bodyPr>
          <a:lstStyle/>
          <a:p>
            <a:pPr marL="0" indent="0" algn="just">
              <a:buNone/>
            </a:pPr>
            <a:r>
              <a:rPr lang="en-GB" sz="2400" dirty="0"/>
              <a:t>This process is complex and time consuming and its main phases are:</a:t>
            </a:r>
          </a:p>
          <a:p>
            <a:pPr marL="514350" indent="-514350" algn="just">
              <a:buFont typeface="+mj-lt"/>
              <a:buAutoNum type="romanLcPeriod"/>
            </a:pPr>
            <a:r>
              <a:rPr lang="en-GB" sz="2400" dirty="0"/>
              <a:t>Search for goals and ideas</a:t>
            </a:r>
          </a:p>
          <a:p>
            <a:pPr marL="514350" indent="-514350" algn="just">
              <a:buFont typeface="+mj-lt"/>
              <a:buAutoNum type="romanLcPeriod"/>
            </a:pPr>
            <a:r>
              <a:rPr lang="en-GB" sz="2400" dirty="0"/>
              <a:t>Selection of ideas</a:t>
            </a:r>
          </a:p>
          <a:p>
            <a:pPr marL="514350" indent="-514350" algn="just">
              <a:buFont typeface="+mj-lt"/>
              <a:buAutoNum type="romanLcPeriod"/>
            </a:pPr>
            <a:r>
              <a:rPr lang="en-GB" sz="2400" dirty="0"/>
              <a:t>Preliminary design of the product</a:t>
            </a:r>
          </a:p>
          <a:p>
            <a:pPr marL="514350" indent="-514350" algn="just">
              <a:buFont typeface="+mj-lt"/>
              <a:buAutoNum type="romanLcPeriod"/>
            </a:pPr>
            <a:r>
              <a:rPr lang="en-GB" sz="2400" dirty="0"/>
              <a:t>Manufacture of prototype</a:t>
            </a:r>
          </a:p>
          <a:p>
            <a:pPr marL="514350" indent="-514350" algn="just">
              <a:buFont typeface="+mj-lt"/>
              <a:buAutoNum type="romanLcPeriod"/>
            </a:pPr>
            <a:r>
              <a:rPr lang="en-GB" sz="2400" dirty="0"/>
              <a:t>Sales forecast</a:t>
            </a:r>
          </a:p>
          <a:p>
            <a:pPr marL="514350" indent="-514350" algn="just">
              <a:buFont typeface="+mj-lt"/>
              <a:buAutoNum type="romanLcPeriod"/>
            </a:pPr>
            <a:r>
              <a:rPr lang="en-GB" sz="2400" dirty="0"/>
              <a:t>Market test</a:t>
            </a:r>
          </a:p>
          <a:p>
            <a:pPr marL="514350" indent="-514350" algn="just">
              <a:buFont typeface="+mj-lt"/>
              <a:buAutoNum type="romanLcPeriod"/>
            </a:pPr>
            <a:r>
              <a:rPr lang="en-GB" sz="2400" dirty="0"/>
              <a:t>Product development</a:t>
            </a:r>
          </a:p>
          <a:p>
            <a:pPr marL="514350" indent="-514350" algn="just">
              <a:buFont typeface="+mj-lt"/>
              <a:buAutoNum type="romanLcPeriod"/>
            </a:pPr>
            <a:r>
              <a:rPr lang="en-GB" sz="2400" dirty="0"/>
              <a:t>Market introduction of the product</a:t>
            </a:r>
          </a:p>
        </p:txBody>
      </p:sp>
    </p:spTree>
    <p:extLst>
      <p:ext uri="{BB962C8B-B14F-4D97-AF65-F5344CB8AC3E}">
        <p14:creationId xmlns:p14="http://schemas.microsoft.com/office/powerpoint/2010/main" val="2326298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887D-1D2B-4942-8192-992A9348ED21}"/>
              </a:ext>
            </a:extLst>
          </p:cNvPr>
          <p:cNvSpPr>
            <a:spLocks noGrp="1"/>
          </p:cNvSpPr>
          <p:nvPr>
            <p:ph type="title"/>
          </p:nvPr>
        </p:nvSpPr>
        <p:spPr/>
        <p:txBody>
          <a:bodyPr/>
          <a:lstStyle/>
          <a:p>
            <a:r>
              <a:rPr lang="en-GB" dirty="0"/>
              <a:t>Fuzzy Cognitive Maps (1/6)</a:t>
            </a:r>
          </a:p>
        </p:txBody>
      </p:sp>
      <p:sp>
        <p:nvSpPr>
          <p:cNvPr id="3" name="Content Placeholder 2">
            <a:extLst>
              <a:ext uri="{FF2B5EF4-FFF2-40B4-BE49-F238E27FC236}">
                <a16:creationId xmlns:a16="http://schemas.microsoft.com/office/drawing/2014/main" id="{0DCA0688-206F-4AC7-8234-B267B27D755A}"/>
              </a:ext>
            </a:extLst>
          </p:cNvPr>
          <p:cNvSpPr>
            <a:spLocks noGrp="1"/>
          </p:cNvSpPr>
          <p:nvPr>
            <p:ph idx="1"/>
          </p:nvPr>
        </p:nvSpPr>
        <p:spPr>
          <a:xfrm>
            <a:off x="323528" y="1556792"/>
            <a:ext cx="8229600" cy="4525963"/>
          </a:xfrm>
        </p:spPr>
        <p:txBody>
          <a:bodyPr>
            <a:normAutofit/>
          </a:bodyPr>
          <a:lstStyle/>
          <a:p>
            <a:pPr marL="0" indent="0">
              <a:buNone/>
            </a:pPr>
            <a:endParaRPr lang="en-GB" sz="2400" dirty="0"/>
          </a:p>
          <a:p>
            <a:pPr marL="0" indent="0">
              <a:buNone/>
            </a:pPr>
            <a:endParaRPr lang="en-GB" sz="2400" dirty="0"/>
          </a:p>
          <a:p>
            <a:pPr marL="0" indent="0" algn="just">
              <a:buNone/>
            </a:pPr>
            <a:r>
              <a:rPr lang="en-GB" sz="2400" dirty="0"/>
              <a:t>Cognitive Maps were proposed by R. Axelrod in 1976 as a way of   representing social scientific knowledge as well as </a:t>
            </a:r>
            <a:r>
              <a:rPr lang="en-GB" sz="2400" dirty="0" err="1"/>
              <a:t>modeling</a:t>
            </a:r>
            <a:r>
              <a:rPr lang="en-GB" sz="2400" dirty="0"/>
              <a:t> decisions in social and political systems. Since then, Cognitive Maps have been applied in many scientific fields.</a:t>
            </a:r>
          </a:p>
        </p:txBody>
      </p:sp>
    </p:spTree>
    <p:extLst>
      <p:ext uri="{BB962C8B-B14F-4D97-AF65-F5344CB8AC3E}">
        <p14:creationId xmlns:p14="http://schemas.microsoft.com/office/powerpoint/2010/main" val="3490268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39A56-7905-446F-A953-08FE2EE0BFF5}"/>
              </a:ext>
            </a:extLst>
          </p:cNvPr>
          <p:cNvSpPr>
            <a:spLocks noGrp="1"/>
          </p:cNvSpPr>
          <p:nvPr>
            <p:ph type="title"/>
          </p:nvPr>
        </p:nvSpPr>
        <p:spPr>
          <a:xfrm>
            <a:off x="457200" y="0"/>
            <a:ext cx="8229600" cy="1143000"/>
          </a:xfrm>
        </p:spPr>
        <p:txBody>
          <a:bodyPr/>
          <a:lstStyle/>
          <a:p>
            <a:r>
              <a:rPr lang="en-GB" dirty="0"/>
              <a:t>Fuzzy Cognitive Maps (2/6)</a:t>
            </a:r>
          </a:p>
        </p:txBody>
      </p:sp>
      <p:sp>
        <p:nvSpPr>
          <p:cNvPr id="3" name="Content Placeholder 2">
            <a:extLst>
              <a:ext uri="{FF2B5EF4-FFF2-40B4-BE49-F238E27FC236}">
                <a16:creationId xmlns:a16="http://schemas.microsoft.com/office/drawing/2014/main" id="{55DD79A6-401F-4D74-BB05-A95F5E75A5C1}"/>
              </a:ext>
            </a:extLst>
          </p:cNvPr>
          <p:cNvSpPr>
            <a:spLocks noGrp="1"/>
          </p:cNvSpPr>
          <p:nvPr>
            <p:ph idx="1"/>
          </p:nvPr>
        </p:nvSpPr>
        <p:spPr>
          <a:xfrm>
            <a:off x="457200" y="1196752"/>
            <a:ext cx="8229600" cy="5472608"/>
          </a:xfrm>
        </p:spPr>
        <p:txBody>
          <a:bodyPr>
            <a:normAutofit fontScale="92500" lnSpcReduction="20000"/>
          </a:bodyPr>
          <a:lstStyle/>
          <a:p>
            <a:pPr algn="just"/>
            <a:r>
              <a:rPr lang="en-GB" sz="2400" dirty="0"/>
              <a:t>A Fuzzy Cognitive Map or Fuzzy Cognitive Map (FCM) consists of nodes representing the parameters (inputs, outputs, states) of the system under study and receiving values ​​in space [0,1].</a:t>
            </a:r>
          </a:p>
          <a:p>
            <a:pPr algn="just"/>
            <a:r>
              <a:rPr lang="en-GB" sz="2400" dirty="0"/>
              <a:t>The nodes are interconnected. These interfaces express the existing cause-effect relationship. The direction of the interface indicates whether the value of node Ci affects the value of node </a:t>
            </a:r>
            <a:r>
              <a:rPr lang="en-GB" sz="2400" dirty="0" err="1"/>
              <a:t>Cj</a:t>
            </a:r>
            <a:r>
              <a:rPr lang="en-GB" sz="2400" dirty="0"/>
              <a:t>, or vice versa.</a:t>
            </a:r>
          </a:p>
          <a:p>
            <a:pPr algn="just"/>
            <a:r>
              <a:rPr lang="en-GB" sz="2400" dirty="0"/>
              <a:t>The value of the weight of a </a:t>
            </a:r>
            <a:r>
              <a:rPr lang="en-GB" sz="2400" dirty="0" err="1"/>
              <a:t>Wij</a:t>
            </a:r>
            <a:r>
              <a:rPr lang="en-GB" sz="2400" dirty="0"/>
              <a:t> interface expresses the degree to which the node Ci affects the value of the node </a:t>
            </a:r>
            <a:r>
              <a:rPr lang="en-GB" sz="2400" dirty="0" err="1"/>
              <a:t>Cj</a:t>
            </a:r>
            <a:r>
              <a:rPr lang="en-GB" sz="2400" dirty="0"/>
              <a:t> and receives a value in the interval [-1,1].</a:t>
            </a:r>
          </a:p>
          <a:p>
            <a:pPr algn="just"/>
            <a:r>
              <a:rPr lang="en-GB" sz="2400" dirty="0"/>
              <a:t>The sign of the weight of a </a:t>
            </a:r>
            <a:r>
              <a:rPr lang="en-GB" sz="2400" dirty="0" err="1"/>
              <a:t>Wij</a:t>
            </a:r>
            <a:r>
              <a:rPr lang="en-GB" sz="2400" dirty="0"/>
              <a:t> interface indicates whether the relationship between nodes is proportional, that is, an increase in the value of one node causes an increase in the value of the other node or not. Specifically:</a:t>
            </a:r>
          </a:p>
          <a:p>
            <a:pPr algn="just"/>
            <a:r>
              <a:rPr lang="en-GB" sz="2400" dirty="0" err="1"/>
              <a:t>Wij</a:t>
            </a:r>
            <a:r>
              <a:rPr lang="en-GB" sz="2400" dirty="0"/>
              <a:t>&gt; 0 positive causality between the two nodes</a:t>
            </a:r>
          </a:p>
          <a:p>
            <a:pPr algn="just"/>
            <a:r>
              <a:rPr lang="en-GB" sz="2400" dirty="0" err="1"/>
              <a:t>Wij</a:t>
            </a:r>
            <a:r>
              <a:rPr lang="en-GB" sz="2400" dirty="0"/>
              <a:t> &lt;0 negative causality between the two nodes</a:t>
            </a:r>
          </a:p>
          <a:p>
            <a:pPr algn="just"/>
            <a:r>
              <a:rPr lang="en-GB" sz="2400" dirty="0" err="1"/>
              <a:t>Wij</a:t>
            </a:r>
            <a:r>
              <a:rPr lang="en-GB" sz="2400" dirty="0"/>
              <a:t> = 0 no relationship between the two nodes</a:t>
            </a:r>
          </a:p>
        </p:txBody>
      </p:sp>
    </p:spTree>
    <p:extLst>
      <p:ext uri="{BB962C8B-B14F-4D97-AF65-F5344CB8AC3E}">
        <p14:creationId xmlns:p14="http://schemas.microsoft.com/office/powerpoint/2010/main" val="2508558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875B0-9E8D-47C3-B51F-45C3971D398B}"/>
              </a:ext>
            </a:extLst>
          </p:cNvPr>
          <p:cNvSpPr>
            <a:spLocks noGrp="1"/>
          </p:cNvSpPr>
          <p:nvPr>
            <p:ph type="title"/>
          </p:nvPr>
        </p:nvSpPr>
        <p:spPr/>
        <p:txBody>
          <a:bodyPr/>
          <a:lstStyle/>
          <a:p>
            <a:r>
              <a:rPr lang="en-GB" dirty="0"/>
              <a:t>Fuzzy Cognitive Maps (3/6)</a:t>
            </a:r>
          </a:p>
        </p:txBody>
      </p:sp>
      <p:sp>
        <p:nvSpPr>
          <p:cNvPr id="3" name="Content Placeholder 2">
            <a:extLst>
              <a:ext uri="{FF2B5EF4-FFF2-40B4-BE49-F238E27FC236}">
                <a16:creationId xmlns:a16="http://schemas.microsoft.com/office/drawing/2014/main" id="{A944F063-69AE-42F3-8461-C415F098637C}"/>
              </a:ext>
            </a:extLst>
          </p:cNvPr>
          <p:cNvSpPr>
            <a:spLocks noGrp="1"/>
          </p:cNvSpPr>
          <p:nvPr>
            <p:ph idx="1"/>
          </p:nvPr>
        </p:nvSpPr>
        <p:spPr/>
        <p:txBody>
          <a:bodyPr>
            <a:normAutofit fontScale="77500" lnSpcReduction="20000"/>
          </a:bodyPr>
          <a:lstStyle/>
          <a:p>
            <a:endParaRPr lang="en-GB" sz="2000" dirty="0"/>
          </a:p>
          <a:p>
            <a:pPr algn="just"/>
            <a:r>
              <a:rPr lang="en-GB" sz="3100" dirty="0"/>
              <a:t>The procedure followed for selecting and developing an FCM is as follows:</a:t>
            </a:r>
          </a:p>
          <a:p>
            <a:pPr algn="just"/>
            <a:r>
              <a:rPr lang="en-GB" sz="3100" dirty="0"/>
              <a:t>Stage I: Selection of the number N and the type of Ci nodes that make up the FCM.</a:t>
            </a:r>
          </a:p>
          <a:p>
            <a:pPr algn="just"/>
            <a:r>
              <a:rPr lang="en-GB" sz="3100" dirty="0"/>
              <a:t>Stage II: Determining the correlation between nodes, which node affects whom.</a:t>
            </a:r>
          </a:p>
          <a:p>
            <a:pPr algn="just"/>
            <a:r>
              <a:rPr lang="en-GB" sz="3100" dirty="0"/>
              <a:t>Stage III: Type of correlation between nodes, positive </a:t>
            </a:r>
            <a:r>
              <a:rPr lang="en-GB" sz="3100" dirty="0" err="1"/>
              <a:t>Wij</a:t>
            </a:r>
            <a:r>
              <a:rPr lang="en-GB" sz="3100" dirty="0"/>
              <a:t>&gt; 0, negative </a:t>
            </a:r>
            <a:r>
              <a:rPr lang="en-GB" sz="3100" dirty="0" err="1"/>
              <a:t>Wij</a:t>
            </a:r>
            <a:r>
              <a:rPr lang="en-GB" sz="3100" dirty="0"/>
              <a:t> &lt;0 or no </a:t>
            </a:r>
            <a:r>
              <a:rPr lang="en-GB" sz="3100" dirty="0" err="1"/>
              <a:t>Wij</a:t>
            </a:r>
            <a:r>
              <a:rPr lang="en-GB" sz="3100" dirty="0"/>
              <a:t> = 0.</a:t>
            </a:r>
          </a:p>
          <a:p>
            <a:pPr algn="just"/>
            <a:r>
              <a:rPr lang="en-GB" sz="3100" dirty="0"/>
              <a:t>Stage IV: Determine the degree of correlation between two nodes, what is the value of the </a:t>
            </a:r>
            <a:r>
              <a:rPr lang="en-GB" sz="3100" dirty="0" err="1"/>
              <a:t>Wij</a:t>
            </a:r>
            <a:r>
              <a:rPr lang="en-GB" sz="3100" dirty="0"/>
              <a:t> interface weight between the nodes.</a:t>
            </a:r>
          </a:p>
          <a:p>
            <a:pPr algn="just"/>
            <a:r>
              <a:rPr lang="en-GB" sz="3100" dirty="0"/>
              <a:t>Stage V: Combining Expert Opinions and Final FCM Planning</a:t>
            </a:r>
          </a:p>
        </p:txBody>
      </p:sp>
    </p:spTree>
    <p:extLst>
      <p:ext uri="{BB962C8B-B14F-4D97-AF65-F5344CB8AC3E}">
        <p14:creationId xmlns:p14="http://schemas.microsoft.com/office/powerpoint/2010/main" val="2524559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2110D-5DA4-44CB-B426-DB3130E28C45}"/>
              </a:ext>
            </a:extLst>
          </p:cNvPr>
          <p:cNvSpPr>
            <a:spLocks noGrp="1"/>
          </p:cNvSpPr>
          <p:nvPr>
            <p:ph type="title"/>
          </p:nvPr>
        </p:nvSpPr>
        <p:spPr/>
        <p:txBody>
          <a:bodyPr/>
          <a:lstStyle/>
          <a:p>
            <a:r>
              <a:rPr lang="en-GB" dirty="0"/>
              <a:t>Fuzzy Cognitive Maps (4/6)</a:t>
            </a:r>
          </a:p>
        </p:txBody>
      </p:sp>
      <p:sp>
        <p:nvSpPr>
          <p:cNvPr id="3" name="Content Placeholder 2">
            <a:extLst>
              <a:ext uri="{FF2B5EF4-FFF2-40B4-BE49-F238E27FC236}">
                <a16:creationId xmlns:a16="http://schemas.microsoft.com/office/drawing/2014/main" id="{2BCABCED-30F3-44DA-B213-301D894ECC56}"/>
              </a:ext>
            </a:extLst>
          </p:cNvPr>
          <p:cNvSpPr>
            <a:spLocks noGrp="1"/>
          </p:cNvSpPr>
          <p:nvPr>
            <p:ph idx="1"/>
          </p:nvPr>
        </p:nvSpPr>
        <p:spPr>
          <a:xfrm>
            <a:off x="457200" y="1600200"/>
            <a:ext cx="8229600" cy="5141168"/>
          </a:xfrm>
        </p:spPr>
        <p:txBody>
          <a:bodyPr>
            <a:normAutofit fontScale="47500" lnSpcReduction="20000"/>
          </a:bodyPr>
          <a:lstStyle/>
          <a:p>
            <a:pPr marL="0" indent="0" algn="just">
              <a:buNone/>
            </a:pPr>
            <a:r>
              <a:rPr lang="en-GB" sz="4200" dirty="0"/>
              <a:t>FCMs are a promising </a:t>
            </a:r>
            <a:r>
              <a:rPr lang="en-GB" sz="4200" dirty="0" err="1"/>
              <a:t>modeling</a:t>
            </a:r>
            <a:r>
              <a:rPr lang="en-GB" sz="4200" dirty="0"/>
              <a:t> methodology, especially for highly complex systems that are non-linear and contain ambiguous situations. But with classical mathematical models (Type I, II, III) some drawbacks emerge. These disadvantages create the need to use a new approach to FCMs, while keeping the core of the method intact</a:t>
            </a:r>
            <a:r>
              <a:rPr lang="en-GB" dirty="0"/>
              <a:t>.</a:t>
            </a:r>
          </a:p>
          <a:p>
            <a:pPr marL="0" indent="0">
              <a:buNone/>
            </a:pPr>
            <a:endParaRPr lang="en-GB" dirty="0"/>
          </a:p>
          <a:p>
            <a:pPr marL="0" indent="0">
              <a:buNone/>
            </a:pPr>
            <a:r>
              <a:rPr lang="en-GB" sz="4400" b="1" dirty="0"/>
              <a:t>Key Disadvantages - Limitations of classic DRC models are:</a:t>
            </a:r>
          </a:p>
          <a:p>
            <a:pPr marL="742950" indent="-742950" algn="just">
              <a:buFont typeface="+mj-lt"/>
              <a:buAutoNum type="arabicPeriod"/>
            </a:pPr>
            <a:r>
              <a:rPr lang="en-GB" sz="4400" dirty="0"/>
              <a:t>Lack of knowledge of the system</a:t>
            </a:r>
          </a:p>
          <a:p>
            <a:pPr marL="742950" indent="-742950" algn="just">
              <a:buFont typeface="+mj-lt"/>
              <a:buAutoNum type="arabicPeriod"/>
            </a:pPr>
            <a:r>
              <a:rPr lang="en-GB" sz="4400" dirty="0"/>
              <a:t>Expert dependency</a:t>
            </a:r>
          </a:p>
          <a:p>
            <a:pPr marL="742950" indent="-742950" algn="just">
              <a:buFont typeface="+mj-lt"/>
              <a:buAutoNum type="arabicPeriod"/>
            </a:pPr>
            <a:r>
              <a:rPr lang="en-GB" sz="4400" dirty="0"/>
              <a:t>Inability to self-educate</a:t>
            </a:r>
          </a:p>
          <a:p>
            <a:pPr marL="742950" indent="-742950" algn="just">
              <a:buFont typeface="+mj-lt"/>
              <a:buAutoNum type="arabicPeriod"/>
            </a:pPr>
            <a:r>
              <a:rPr lang="en-GB" sz="4400" dirty="0"/>
              <a:t>Unclear causality</a:t>
            </a:r>
          </a:p>
          <a:p>
            <a:pPr marL="742950" indent="-742950" algn="just">
              <a:buFont typeface="+mj-lt"/>
              <a:buAutoNum type="arabicPeriod"/>
            </a:pPr>
            <a:r>
              <a:rPr lang="en-GB" sz="4400" dirty="0"/>
              <a:t>Calculation equation</a:t>
            </a:r>
          </a:p>
          <a:p>
            <a:pPr marL="742950" indent="-742950" algn="just">
              <a:buFont typeface="+mj-lt"/>
              <a:buAutoNum type="arabicPeriod"/>
            </a:pPr>
            <a:r>
              <a:rPr lang="en-GB" sz="4400" dirty="0"/>
              <a:t>Use of Sigmoidal Function</a:t>
            </a:r>
          </a:p>
          <a:p>
            <a:pPr marL="742950" indent="-742950" algn="just">
              <a:buFont typeface="+mj-lt"/>
              <a:buAutoNum type="arabicPeriod"/>
            </a:pPr>
            <a:r>
              <a:rPr lang="en-GB" sz="4400" dirty="0"/>
              <a:t>Interpretation of Sigmoid Function Results</a:t>
            </a:r>
          </a:p>
          <a:p>
            <a:pPr marL="742950" indent="-742950" algn="just">
              <a:buFont typeface="+mj-lt"/>
              <a:buAutoNum type="arabicPeriod"/>
            </a:pPr>
            <a:r>
              <a:rPr lang="en-GB" sz="4400" dirty="0"/>
              <a:t>Ignoring the time factor</a:t>
            </a:r>
          </a:p>
        </p:txBody>
      </p:sp>
    </p:spTree>
    <p:extLst>
      <p:ext uri="{BB962C8B-B14F-4D97-AF65-F5344CB8AC3E}">
        <p14:creationId xmlns:p14="http://schemas.microsoft.com/office/powerpoint/2010/main" val="2476467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2DA0A-E7D4-4CAB-A15F-094ECD565AD7}"/>
              </a:ext>
            </a:extLst>
          </p:cNvPr>
          <p:cNvSpPr>
            <a:spLocks noGrp="1"/>
          </p:cNvSpPr>
          <p:nvPr>
            <p:ph type="title"/>
          </p:nvPr>
        </p:nvSpPr>
        <p:spPr/>
        <p:txBody>
          <a:bodyPr/>
          <a:lstStyle/>
          <a:p>
            <a:r>
              <a:rPr lang="en-GB" dirty="0"/>
              <a:t>Fuzzy Cognitive Maps (5/6)</a:t>
            </a:r>
          </a:p>
        </p:txBody>
      </p:sp>
      <p:sp>
        <p:nvSpPr>
          <p:cNvPr id="3" name="Content Placeholder 2">
            <a:extLst>
              <a:ext uri="{FF2B5EF4-FFF2-40B4-BE49-F238E27FC236}">
                <a16:creationId xmlns:a16="http://schemas.microsoft.com/office/drawing/2014/main" id="{A660A58D-6B95-4DF4-A188-E78A8C09BD8C}"/>
              </a:ext>
            </a:extLst>
          </p:cNvPr>
          <p:cNvSpPr>
            <a:spLocks noGrp="1"/>
          </p:cNvSpPr>
          <p:nvPr>
            <p:ph idx="1"/>
          </p:nvPr>
        </p:nvSpPr>
        <p:spPr/>
        <p:txBody>
          <a:bodyPr>
            <a:normAutofit/>
          </a:bodyPr>
          <a:lstStyle/>
          <a:p>
            <a:pPr marL="0" indent="0" algn="just">
              <a:buNone/>
            </a:pPr>
            <a:r>
              <a:rPr lang="en-GB" sz="2200" dirty="0"/>
              <a:t>To enhance the knowledge of the system we divide the Concepts of a FCM into the following 3 categories:</a:t>
            </a:r>
          </a:p>
          <a:p>
            <a:pPr marL="457200" indent="-457200" algn="just">
              <a:buFont typeface="+mj-lt"/>
              <a:buAutoNum type="arabicPeriod"/>
            </a:pPr>
            <a:r>
              <a:rPr lang="en-GB" sz="2200" b="1" dirty="0"/>
              <a:t>State Concepts</a:t>
            </a:r>
            <a:r>
              <a:rPr lang="en-GB" sz="2200" dirty="0"/>
              <a:t>: Concepts that describe the operation of the System, </a:t>
            </a:r>
            <a:r>
              <a:rPr lang="en-GB" sz="2200" b="1" dirty="0"/>
              <a:t>x</a:t>
            </a:r>
            <a:r>
              <a:rPr lang="en-GB" sz="2200" dirty="0"/>
              <a:t>.</a:t>
            </a:r>
          </a:p>
          <a:p>
            <a:pPr marL="457200" indent="-457200" algn="just">
              <a:buFont typeface="+mj-lt"/>
              <a:buAutoNum type="arabicPeriod"/>
            </a:pPr>
            <a:r>
              <a:rPr lang="en-GB" sz="2200" b="1" dirty="0"/>
              <a:t>Input Concepts</a:t>
            </a:r>
            <a:r>
              <a:rPr lang="en-GB" sz="2200" dirty="0"/>
              <a:t>: System Inputs, </a:t>
            </a:r>
            <a:r>
              <a:rPr lang="en-GB" sz="2200" b="1" dirty="0"/>
              <a:t>u</a:t>
            </a:r>
            <a:r>
              <a:rPr lang="en-GB" sz="2200" dirty="0"/>
              <a:t>.</a:t>
            </a:r>
          </a:p>
          <a:p>
            <a:pPr marL="457200" indent="-457200" algn="just">
              <a:buFont typeface="+mj-lt"/>
              <a:buAutoNum type="arabicPeriod"/>
            </a:pPr>
            <a:r>
              <a:rPr lang="en-GB" sz="2200" b="1" dirty="0"/>
              <a:t>Output Concepts</a:t>
            </a:r>
            <a:r>
              <a:rPr lang="en-GB" sz="2200" dirty="0"/>
              <a:t>: Concepts that describe the outputs of the System, </a:t>
            </a:r>
            <a:r>
              <a:rPr lang="en-GB" sz="2200" b="1" dirty="0"/>
              <a:t>y</a:t>
            </a:r>
            <a:r>
              <a:rPr lang="en-GB" sz="2200" dirty="0"/>
              <a:t>.</a:t>
            </a:r>
          </a:p>
          <a:p>
            <a:pPr algn="just"/>
            <a:endParaRPr lang="en-GB" sz="2200" dirty="0"/>
          </a:p>
          <a:p>
            <a:pPr marL="0" indent="0" algn="just">
              <a:buNone/>
            </a:pPr>
            <a:r>
              <a:rPr lang="en-GB" sz="2200" dirty="0"/>
              <a:t>This way we have a better knowledge of the system. The proposed separation of Concepts facilitates not only an understanding of the operation of the System but also the calculation of Concepts prices.</a:t>
            </a:r>
          </a:p>
        </p:txBody>
      </p:sp>
    </p:spTree>
    <p:extLst>
      <p:ext uri="{BB962C8B-B14F-4D97-AF65-F5344CB8AC3E}">
        <p14:creationId xmlns:p14="http://schemas.microsoft.com/office/powerpoint/2010/main" val="325770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996A5-93A3-4BD6-AF4C-D141F76A1063}"/>
              </a:ext>
            </a:extLst>
          </p:cNvPr>
          <p:cNvSpPr>
            <a:spLocks noGrp="1"/>
          </p:cNvSpPr>
          <p:nvPr>
            <p:ph type="title"/>
          </p:nvPr>
        </p:nvSpPr>
        <p:spPr/>
        <p:txBody>
          <a:bodyPr/>
          <a:lstStyle/>
          <a:p>
            <a:r>
              <a:rPr lang="en-GB" dirty="0"/>
              <a:t>Fuzzy Cognitive Maps (6/6)</a:t>
            </a:r>
          </a:p>
        </p:txBody>
      </p:sp>
      <p:sp>
        <p:nvSpPr>
          <p:cNvPr id="9" name="TextBox 8">
            <a:extLst>
              <a:ext uri="{FF2B5EF4-FFF2-40B4-BE49-F238E27FC236}">
                <a16:creationId xmlns:a16="http://schemas.microsoft.com/office/drawing/2014/main" id="{B58EF221-028A-49BA-869B-6310793F780B}"/>
              </a:ext>
            </a:extLst>
          </p:cNvPr>
          <p:cNvSpPr txBox="1"/>
          <p:nvPr/>
        </p:nvSpPr>
        <p:spPr>
          <a:xfrm>
            <a:off x="0" y="1402188"/>
            <a:ext cx="3995936" cy="1323439"/>
          </a:xfrm>
          <a:prstGeom prst="rect">
            <a:avLst/>
          </a:prstGeom>
          <a:noFill/>
        </p:spPr>
        <p:txBody>
          <a:bodyPr wrap="square" rtlCol="0">
            <a:spAutoFit/>
          </a:bodyPr>
          <a:lstStyle/>
          <a:p>
            <a:pPr marL="457200" indent="-457200">
              <a:buAutoNum type="arabicParenR"/>
            </a:pPr>
            <a:r>
              <a:rPr lang="en-US" sz="2000" b="1" dirty="0"/>
              <a:t>Adjustment of Input Concepts</a:t>
            </a:r>
          </a:p>
          <a:p>
            <a:r>
              <a:rPr lang="en-GB" sz="2000" dirty="0"/>
              <a:t>Defuzzification with membership function (CoA)</a:t>
            </a:r>
            <a:r>
              <a:rPr lang="el-GR" sz="2000" dirty="0"/>
              <a:t> </a:t>
            </a:r>
            <a:br>
              <a:rPr lang="el-GR" sz="2000" dirty="0"/>
            </a:br>
            <a:endParaRPr lang="en-GB" sz="2000" dirty="0"/>
          </a:p>
        </p:txBody>
      </p:sp>
      <mc:AlternateContent xmlns:mc="http://schemas.openxmlformats.org/markup-compatibility/2006" xmlns:a14="http://schemas.microsoft.com/office/drawing/2010/main">
        <mc:Choice Requires="a14">
          <p:sp>
            <p:nvSpPr>
              <p:cNvPr id="10" name="Content Placeholder 9">
                <a:extLst>
                  <a:ext uri="{FF2B5EF4-FFF2-40B4-BE49-F238E27FC236}">
                    <a16:creationId xmlns:a16="http://schemas.microsoft.com/office/drawing/2014/main" id="{77C7DF62-DC5D-4B88-94CF-A3F9FD2FC7A5}"/>
                  </a:ext>
                </a:extLst>
              </p:cNvPr>
              <p:cNvSpPr txBox="1">
                <a:spLocks noGrp="1"/>
              </p:cNvSpPr>
              <p:nvPr>
                <p:ph idx="1"/>
              </p:nvPr>
            </p:nvSpPr>
            <p:spPr>
              <a:xfrm>
                <a:off x="4283968" y="1417638"/>
                <a:ext cx="5364088" cy="5482783"/>
              </a:xfrm>
              <a:prstGeom prst="rect">
                <a:avLst/>
              </a:prstGeom>
              <a:noFill/>
            </p:spPr>
            <p:txBody>
              <a:bodyPr wrap="square" rtlCol="0">
                <a:spAutoFit/>
              </a:bodyPr>
              <a:lstStyle/>
              <a:p>
                <a:pPr marL="0" indent="0">
                  <a:buNone/>
                </a:pPr>
                <a:r>
                  <a:rPr lang="en-US" sz="2000" b="1" dirty="0"/>
                  <a:t>2) Calculation of </a:t>
                </a:r>
                <a:r>
                  <a:rPr lang="el-GR" sz="2000" b="1" dirty="0"/>
                  <a:t> </a:t>
                </a:r>
                <a:r>
                  <a:rPr lang="en-US" sz="2000" b="1" dirty="0"/>
                  <a:t>Concepts’ Values</a:t>
                </a:r>
                <a:r>
                  <a:rPr lang="el-GR" sz="2000" b="1" dirty="0"/>
                  <a:t/>
                </a:r>
                <a:br>
                  <a:rPr lang="el-GR" sz="2000" b="1" dirty="0"/>
                </a:br>
                <a:r>
                  <a:rPr lang="en-US" sz="2000" b="1" dirty="0"/>
                  <a:t/>
                </a:r>
                <a:br>
                  <a:rPr lang="en-US" sz="2000" b="1" dirty="0"/>
                </a:b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rPr>
                        <m:t>𝑥</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r>
                            <a:rPr lang="en-US" sz="2000" i="1">
                              <a:latin typeface="Cambria Math" panose="02040503050406030204" pitchFamily="18" charset="0"/>
                            </a:rPr>
                            <m:t>+1</m:t>
                          </m:r>
                        </m:e>
                      </m:d>
                      <m:r>
                        <a:rPr lang="en-US" sz="2000" i="1">
                          <a:latin typeface="Cambria Math" panose="02040503050406030204" pitchFamily="18" charset="0"/>
                        </a:rPr>
                        <m:t>=</m:t>
                      </m:r>
                      <m:r>
                        <a:rPr lang="en-US" sz="2000" i="1">
                          <a:latin typeface="Cambria Math" panose="02040503050406030204" pitchFamily="18" charset="0"/>
                        </a:rPr>
                        <m:t>𝑥</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r>
                        <a:rPr lang="en-US" sz="2000" i="1">
                          <a:latin typeface="Cambria Math" panose="02040503050406030204" pitchFamily="18" charset="0"/>
                        </a:rPr>
                        <m:t>+</m:t>
                      </m:r>
                      <m:f>
                        <m:fPr>
                          <m:ctrlPr>
                            <a:rPr lang="en-GB" sz="2000" i="1">
                              <a:latin typeface="Cambria Math" panose="02040503050406030204" pitchFamily="18" charset="0"/>
                            </a:rPr>
                          </m:ctrlPr>
                        </m:fPr>
                        <m:num>
                          <m:r>
                            <a:rPr lang="el-GR" sz="2000" i="1">
                              <a:latin typeface="Cambria Math" panose="02040503050406030204" pitchFamily="18" charset="0"/>
                            </a:rPr>
                            <m:t>𝛥</m:t>
                          </m:r>
                          <m:r>
                            <a:rPr lang="en-US" sz="2000" i="1">
                              <a:latin typeface="Cambria Math" panose="02040503050406030204" pitchFamily="18" charset="0"/>
                            </a:rPr>
                            <m:t>𝑥</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r>
                                <a:rPr lang="en-US" sz="2000" i="1">
                                  <a:latin typeface="Cambria Math" panose="02040503050406030204" pitchFamily="18" charset="0"/>
                                </a:rPr>
                                <m:t>+1</m:t>
                              </m:r>
                            </m:e>
                          </m:d>
                        </m:num>
                        <m:den>
                          <m:nary>
                            <m:naryPr>
                              <m:chr m:val="∑"/>
                              <m:limLoc m:val="subSup"/>
                              <m:ctrlPr>
                                <a:rPr lang="en-GB" sz="2000" i="1">
                                  <a:latin typeface="Cambria Math" panose="02040503050406030204" pitchFamily="18" charset="0"/>
                                </a:rPr>
                              </m:ctrlPr>
                            </m:naryPr>
                            <m:sub>
                              <m:r>
                                <a:rPr lang="en-US" sz="2000" i="1">
                                  <a:latin typeface="Cambria Math" panose="02040503050406030204" pitchFamily="18" charset="0"/>
                                </a:rPr>
                                <m:t>𝑗</m:t>
                              </m:r>
                              <m:r>
                                <a:rPr lang="en-US" sz="2000" i="1">
                                  <a:latin typeface="Cambria Math" panose="02040503050406030204" pitchFamily="18" charset="0"/>
                                </a:rPr>
                                <m:t>=1,</m:t>
                              </m:r>
                              <m:r>
                                <a:rPr lang="en-US" sz="2000" i="1">
                                  <a:latin typeface="Cambria Math" panose="02040503050406030204" pitchFamily="18" charset="0"/>
                                </a:rPr>
                                <m:t>𝑗</m:t>
                              </m:r>
                              <m:r>
                                <a:rPr lang="en-US" sz="2000" i="1">
                                  <a:latin typeface="Cambria Math" panose="02040503050406030204" pitchFamily="18" charset="0"/>
                                </a:rPr>
                                <m:t>≠</m:t>
                              </m:r>
                              <m:r>
                                <a:rPr lang="en-US" sz="2000" i="1">
                                  <a:latin typeface="Cambria Math" panose="02040503050406030204" pitchFamily="18" charset="0"/>
                                </a:rPr>
                                <m:t>𝑖</m:t>
                              </m:r>
                            </m:sub>
                            <m:sup>
                              <m:r>
                                <a:rPr lang="en-US" sz="2000" i="1">
                                  <a:latin typeface="Cambria Math" panose="02040503050406030204" pitchFamily="18" charset="0"/>
                                </a:rPr>
                                <m:t>𝑛</m:t>
                              </m:r>
                            </m:sup>
                            <m:e>
                              <m:d>
                                <m:dPr>
                                  <m:begChr m:val="|"/>
                                  <m:endChr m:val="|"/>
                                  <m:ctrlPr>
                                    <a:rPr lang="en-GB" sz="2000" i="1">
                                      <a:latin typeface="Cambria Math" panose="02040503050406030204" pitchFamily="18" charset="0"/>
                                    </a:rPr>
                                  </m:ctrlPr>
                                </m:dPr>
                                <m:e>
                                  <m:sSub>
                                    <m:sSubPr>
                                      <m:ctrlPr>
                                        <a:rPr lang="en-GB" sz="2000" i="1">
                                          <a:latin typeface="Cambria Math" panose="02040503050406030204" pitchFamily="18" charset="0"/>
                                        </a:rPr>
                                      </m:ctrlPr>
                                    </m:sSubPr>
                                    <m:e>
                                      <m:r>
                                        <a:rPr lang="en-US" sz="2000" i="1">
                                          <a:latin typeface="Cambria Math" panose="02040503050406030204" pitchFamily="18" charset="0"/>
                                        </a:rPr>
                                        <m:t>𝑤</m:t>
                                      </m:r>
                                    </m:e>
                                    <m:sub>
                                      <m:r>
                                        <a:rPr lang="en-US" sz="2000" i="1">
                                          <a:latin typeface="Cambria Math" panose="02040503050406030204" pitchFamily="18" charset="0"/>
                                        </a:rPr>
                                        <m:t>𝑗𝑖</m:t>
                                      </m:r>
                                    </m:sub>
                                  </m:sSub>
                                </m:e>
                              </m:d>
                            </m:e>
                          </m:nary>
                        </m:den>
                      </m:f>
                    </m:oMath>
                  </m:oMathPara>
                </a14:m>
                <a:r>
                  <a:rPr lang="en-US" sz="2000" b="1" dirty="0">
                    <a:solidFill>
                      <a:srgbClr val="5E5E5E"/>
                    </a:solidFill>
                    <a:latin typeface="Hoefler Text"/>
                    <a:ea typeface="Hoefler Text"/>
                    <a:cs typeface="Hoefler Text"/>
                    <a:sym typeface="Hoefler Text"/>
                  </a:rPr>
                  <a:t/>
                </a:r>
                <a:br>
                  <a:rPr lang="en-US" sz="2000" b="1" dirty="0">
                    <a:solidFill>
                      <a:srgbClr val="5E5E5E"/>
                    </a:solidFill>
                    <a:latin typeface="Hoefler Text"/>
                    <a:ea typeface="Hoefler Text"/>
                    <a:cs typeface="Hoefler Text"/>
                    <a:sym typeface="Hoefler Text"/>
                  </a:rPr>
                </a:br>
                <a:endParaRPr lang="en-US" sz="2000" b="1" dirty="0">
                  <a:solidFill>
                    <a:srgbClr val="5E5E5E"/>
                  </a:solidFill>
                  <a:latin typeface="Hoefler Text"/>
                  <a:ea typeface="Hoefler Text"/>
                  <a:cs typeface="Hoefler Text"/>
                  <a:sym typeface="Hoefler Text"/>
                </a:endParaRPr>
              </a:p>
              <a:p>
                <a:pPr marL="0" indent="0">
                  <a:buNone/>
                </a:pPr>
                <a:endParaRPr lang="en-GB" sz="2000" b="1" dirty="0">
                  <a:solidFill>
                    <a:srgbClr val="5E5E5E"/>
                  </a:solidFill>
                  <a:latin typeface="Hoefler Text"/>
                  <a:ea typeface="Hoefler Text"/>
                  <a:cs typeface="Hoefler Text"/>
                  <a:sym typeface="Hoefler Text"/>
                </a:endParaRPr>
              </a:p>
              <a:p>
                <a:pPr marL="0" indent="0">
                  <a:buNone/>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rPr>
                        <m:t>𝑦</m:t>
                      </m:r>
                      <m:r>
                        <a:rPr lang="en-US" sz="2000" i="1">
                          <a:latin typeface="Cambria Math" panose="02040503050406030204" pitchFamily="18" charset="0"/>
                        </a:rPr>
                        <m:t>[</m:t>
                      </m:r>
                      <m:r>
                        <a:rPr lang="en-US" sz="2000" i="1">
                          <a:latin typeface="Cambria Math" panose="02040503050406030204" pitchFamily="18" charset="0"/>
                        </a:rPr>
                        <m:t>𝑘</m:t>
                      </m:r>
                      <m:r>
                        <a:rPr lang="en-US" sz="2000" i="1">
                          <a:latin typeface="Cambria Math" panose="02040503050406030204" pitchFamily="18" charset="0"/>
                        </a:rPr>
                        <m:t>+1]]=</m:t>
                      </m:r>
                      <m:r>
                        <a:rPr lang="en-US" sz="2000" i="1">
                          <a:latin typeface="Cambria Math" panose="02040503050406030204" pitchFamily="18" charset="0"/>
                        </a:rPr>
                        <m:t>𝑦</m:t>
                      </m:r>
                      <m:r>
                        <a:rPr lang="en-US" sz="2000" i="1">
                          <a:latin typeface="Cambria Math" panose="02040503050406030204" pitchFamily="18" charset="0"/>
                        </a:rPr>
                        <m:t>[</m:t>
                      </m:r>
                      <m:r>
                        <a:rPr lang="en-US" sz="2000" i="1">
                          <a:latin typeface="Cambria Math" panose="02040503050406030204" pitchFamily="18" charset="0"/>
                        </a:rPr>
                        <m:t>𝑘</m:t>
                      </m:r>
                      <m:r>
                        <a:rPr lang="en-US" sz="2000" i="1">
                          <a:latin typeface="Cambria Math" panose="02040503050406030204" pitchFamily="18" charset="0"/>
                        </a:rPr>
                        <m:t>]+</m:t>
                      </m:r>
                      <m:f>
                        <m:fPr>
                          <m:ctrlPr>
                            <a:rPr lang="en-GB" sz="2000" i="1">
                              <a:latin typeface="Cambria Math" panose="02040503050406030204" pitchFamily="18" charset="0"/>
                            </a:rPr>
                          </m:ctrlPr>
                        </m:fPr>
                        <m:num>
                          <m:r>
                            <a:rPr lang="el-GR" sz="2000" i="1">
                              <a:latin typeface="Cambria Math" panose="02040503050406030204" pitchFamily="18" charset="0"/>
                            </a:rPr>
                            <m:t>𝛥</m:t>
                          </m:r>
                          <m:r>
                            <a:rPr lang="en-US" sz="2000" i="1">
                              <a:latin typeface="Cambria Math" panose="02040503050406030204" pitchFamily="18" charset="0"/>
                            </a:rPr>
                            <m:t>𝑦</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num>
                        <m:den>
                          <m:nary>
                            <m:naryPr>
                              <m:chr m:val="∑"/>
                              <m:limLoc m:val="subSup"/>
                              <m:ctrlPr>
                                <a:rPr lang="en-GB" sz="2000" i="1">
                                  <a:latin typeface="Cambria Math" panose="02040503050406030204" pitchFamily="18" charset="0"/>
                                </a:rPr>
                              </m:ctrlPr>
                            </m:naryPr>
                            <m:sub>
                              <m:r>
                                <a:rPr lang="en-US" sz="2000" i="1">
                                  <a:latin typeface="Cambria Math" panose="02040503050406030204" pitchFamily="18" charset="0"/>
                                </a:rPr>
                                <m:t>𝑗</m:t>
                              </m:r>
                              <m:r>
                                <a:rPr lang="en-US" sz="2000" i="1">
                                  <a:latin typeface="Cambria Math" panose="02040503050406030204" pitchFamily="18" charset="0"/>
                                </a:rPr>
                                <m:t>=1,</m:t>
                              </m:r>
                              <m:r>
                                <a:rPr lang="en-US" sz="2000" i="1">
                                  <a:latin typeface="Cambria Math" panose="02040503050406030204" pitchFamily="18" charset="0"/>
                                </a:rPr>
                                <m:t>𝑗</m:t>
                              </m:r>
                              <m:r>
                                <a:rPr lang="en-US" sz="2000" i="1">
                                  <a:latin typeface="Cambria Math" panose="02040503050406030204" pitchFamily="18" charset="0"/>
                                </a:rPr>
                                <m:t>≠</m:t>
                              </m:r>
                              <m:r>
                                <a:rPr lang="en-US" sz="2000" i="1">
                                  <a:latin typeface="Cambria Math" panose="02040503050406030204" pitchFamily="18" charset="0"/>
                                </a:rPr>
                                <m:t>𝑖</m:t>
                              </m:r>
                            </m:sub>
                            <m:sup>
                              <m:r>
                                <a:rPr lang="en-US" sz="2000" i="1">
                                  <a:latin typeface="Cambria Math" panose="02040503050406030204" pitchFamily="18" charset="0"/>
                                </a:rPr>
                                <m:t>𝑛</m:t>
                              </m:r>
                            </m:sup>
                            <m:e>
                              <m:d>
                                <m:dPr>
                                  <m:begChr m:val="|"/>
                                  <m:endChr m:val="|"/>
                                  <m:ctrlPr>
                                    <a:rPr lang="en-GB" sz="2000" i="1">
                                      <a:latin typeface="Cambria Math" panose="02040503050406030204" pitchFamily="18" charset="0"/>
                                    </a:rPr>
                                  </m:ctrlPr>
                                </m:dPr>
                                <m:e>
                                  <m:sSub>
                                    <m:sSubPr>
                                      <m:ctrlPr>
                                        <a:rPr lang="en-GB" sz="2000" i="1">
                                          <a:latin typeface="Cambria Math" panose="02040503050406030204" pitchFamily="18" charset="0"/>
                                        </a:rPr>
                                      </m:ctrlPr>
                                    </m:sSubPr>
                                    <m:e>
                                      <m:r>
                                        <a:rPr lang="en-US" sz="2000" i="1">
                                          <a:latin typeface="Cambria Math" panose="02040503050406030204" pitchFamily="18" charset="0"/>
                                        </a:rPr>
                                        <m:t>𝑤</m:t>
                                      </m:r>
                                    </m:e>
                                    <m:sub>
                                      <m:r>
                                        <a:rPr lang="en-US" sz="2000" i="1">
                                          <a:latin typeface="Cambria Math" panose="02040503050406030204" pitchFamily="18" charset="0"/>
                                        </a:rPr>
                                        <m:t>𝑗𝑖</m:t>
                                      </m:r>
                                    </m:sub>
                                  </m:sSub>
                                </m:e>
                              </m:d>
                            </m:e>
                          </m:nary>
                        </m:den>
                      </m:f>
                    </m:oMath>
                  </m:oMathPara>
                </a14:m>
                <a:endParaRPr lang="en-GB" sz="2000" dirty="0"/>
              </a:p>
              <a:p>
                <a:pPr marL="0" indent="0">
                  <a:buNone/>
                </a:pPr>
                <a:endParaRPr lang="en-US" sz="1800" dirty="0"/>
              </a:p>
              <a:p>
                <a:pPr marL="0" indent="0">
                  <a:buNone/>
                </a:pPr>
                <a:r>
                  <a:rPr lang="el-GR" sz="1800" dirty="0"/>
                  <a:t>Όπου</a:t>
                </a:r>
                <a:r>
                  <a:rPr lang="en-GB" sz="1800" dirty="0"/>
                  <a:t>	</a:t>
                </a:r>
                <a14:m>
                  <m:oMath xmlns:m="http://schemas.openxmlformats.org/officeDocument/2006/math">
                    <m:r>
                      <m:rPr>
                        <m:sty m:val="p"/>
                      </m:rPr>
                      <a:rPr lang="el-GR" sz="2000">
                        <a:latin typeface="Cambria Math" panose="02040503050406030204" pitchFamily="18" charset="0"/>
                      </a:rPr>
                      <m:t>Δ</m:t>
                    </m:r>
                    <m:r>
                      <a:rPr lang="en-US" sz="2000" i="1">
                        <a:latin typeface="Cambria Math" panose="02040503050406030204" pitchFamily="18" charset="0"/>
                      </a:rPr>
                      <m:t>𝑥</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r>
                          <a:rPr lang="en-US" sz="2000" i="1">
                            <a:latin typeface="Cambria Math" panose="02040503050406030204" pitchFamily="18" charset="0"/>
                          </a:rPr>
                          <m:t>+1</m:t>
                        </m:r>
                      </m:e>
                    </m:d>
                    <m:r>
                      <a:rPr lang="en-US" sz="2000" i="1">
                        <a:latin typeface="Cambria Math" panose="02040503050406030204" pitchFamily="18" charset="0"/>
                      </a:rPr>
                      <m:t>=</m:t>
                    </m:r>
                    <m:r>
                      <a:rPr lang="en-US" sz="2000" i="1">
                        <a:latin typeface="Cambria Math" panose="02040503050406030204" pitchFamily="18" charset="0"/>
                      </a:rPr>
                      <m:t>𝐴</m:t>
                    </m:r>
                    <m:r>
                      <a:rPr lang="el-GR" sz="2000" i="1">
                        <a:latin typeface="Cambria Math" panose="02040503050406030204" pitchFamily="18" charset="0"/>
                      </a:rPr>
                      <m:t>𝛥</m:t>
                    </m:r>
                    <m:r>
                      <a:rPr lang="en-US" sz="2000" i="1">
                        <a:latin typeface="Cambria Math" panose="02040503050406030204" pitchFamily="18" charset="0"/>
                      </a:rPr>
                      <m:t>𝑥</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r>
                      <a:rPr lang="en-US" sz="2000" i="1">
                        <a:latin typeface="Cambria Math" panose="02040503050406030204" pitchFamily="18" charset="0"/>
                      </a:rPr>
                      <m:t>+</m:t>
                    </m:r>
                    <m:r>
                      <a:rPr lang="en-US" sz="2000" i="1">
                        <a:latin typeface="Cambria Math" panose="02040503050406030204" pitchFamily="18" charset="0"/>
                      </a:rPr>
                      <m:t>𝐵</m:t>
                    </m:r>
                    <m:r>
                      <a:rPr lang="el-GR" sz="2000" i="1">
                        <a:latin typeface="Cambria Math" panose="02040503050406030204" pitchFamily="18" charset="0"/>
                      </a:rPr>
                      <m:t>𝛥</m:t>
                    </m:r>
                    <m:r>
                      <a:rPr lang="en-US" sz="2000" i="1">
                        <a:latin typeface="Cambria Math" panose="02040503050406030204" pitchFamily="18" charset="0"/>
                      </a:rPr>
                      <m:t>𝑢</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oMath>
                </a14:m>
                <a:endParaRPr lang="en-GB" sz="2000" dirty="0"/>
              </a:p>
              <a:p>
                <a:pPr marL="0" indent="0">
                  <a:buNone/>
                </a:pPr>
                <a:r>
                  <a:rPr lang="en-US" sz="2000" i="1" dirty="0"/>
                  <a:t>	</a:t>
                </a:r>
                <a14:m>
                  <m:oMath xmlns:m="http://schemas.openxmlformats.org/officeDocument/2006/math">
                    <m:r>
                      <a:rPr lang="el-GR" sz="2000" i="1">
                        <a:latin typeface="Cambria Math" panose="02040503050406030204" pitchFamily="18" charset="0"/>
                      </a:rPr>
                      <m:t>𝛥</m:t>
                    </m:r>
                    <m:r>
                      <a:rPr lang="en-US" sz="2000" i="1">
                        <a:latin typeface="Cambria Math" panose="02040503050406030204" pitchFamily="18" charset="0"/>
                      </a:rPr>
                      <m:t>𝑦</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r>
                      <a:rPr lang="en-US" sz="2000" i="1">
                        <a:latin typeface="Cambria Math" panose="02040503050406030204" pitchFamily="18" charset="0"/>
                      </a:rPr>
                      <m:t>=</m:t>
                    </m:r>
                    <m:r>
                      <a:rPr lang="en-US" sz="2000" i="1">
                        <a:latin typeface="Cambria Math" panose="02040503050406030204" pitchFamily="18" charset="0"/>
                      </a:rPr>
                      <m:t>𝐶</m:t>
                    </m:r>
                    <m:r>
                      <a:rPr lang="el-GR" sz="2000" i="1">
                        <a:latin typeface="Cambria Math" panose="02040503050406030204" pitchFamily="18" charset="0"/>
                      </a:rPr>
                      <m:t>𝛥</m:t>
                    </m:r>
                    <m:r>
                      <a:rPr lang="en-US" sz="2000" i="1">
                        <a:latin typeface="Cambria Math" panose="02040503050406030204" pitchFamily="18" charset="0"/>
                      </a:rPr>
                      <m:t>𝑥</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r>
                      <a:rPr lang="en-US" sz="2000" i="1">
                        <a:latin typeface="Cambria Math" panose="02040503050406030204" pitchFamily="18" charset="0"/>
                      </a:rPr>
                      <m:t>+</m:t>
                    </m:r>
                    <m:r>
                      <a:rPr lang="en-US" sz="2000" i="1">
                        <a:latin typeface="Cambria Math" panose="02040503050406030204" pitchFamily="18" charset="0"/>
                      </a:rPr>
                      <m:t>𝐷</m:t>
                    </m:r>
                    <m:r>
                      <a:rPr lang="el-GR" sz="2000" i="1">
                        <a:latin typeface="Cambria Math" panose="02040503050406030204" pitchFamily="18" charset="0"/>
                      </a:rPr>
                      <m:t>𝛥</m:t>
                    </m:r>
                    <m:r>
                      <a:rPr lang="en-US" sz="2000" i="1">
                        <a:latin typeface="Cambria Math" panose="02040503050406030204" pitchFamily="18" charset="0"/>
                      </a:rPr>
                      <m:t>𝑢</m:t>
                    </m:r>
                    <m:d>
                      <m:dPr>
                        <m:begChr m:val="["/>
                        <m:endChr m:val="]"/>
                        <m:ctrlPr>
                          <a:rPr lang="en-GB" sz="2000" i="1">
                            <a:latin typeface="Cambria Math" panose="02040503050406030204" pitchFamily="18" charset="0"/>
                          </a:rPr>
                        </m:ctrlPr>
                      </m:dPr>
                      <m:e>
                        <m:r>
                          <a:rPr lang="en-US" sz="2000" i="1">
                            <a:latin typeface="Cambria Math" panose="02040503050406030204" pitchFamily="18" charset="0"/>
                          </a:rPr>
                          <m:t>𝑘</m:t>
                        </m:r>
                      </m:e>
                    </m:d>
                  </m:oMath>
                </a14:m>
                <a:endParaRPr lang="en-GB" sz="2000" dirty="0"/>
              </a:p>
              <a:p>
                <a:pPr marL="0" indent="0">
                  <a:buNone/>
                </a:pPr>
                <a:r>
                  <a:rPr lang="en-US" sz="2000" b="1" dirty="0"/>
                  <a:t/>
                </a:r>
                <a:br>
                  <a:rPr lang="en-US" sz="2000" b="1" dirty="0"/>
                </a:br>
                <a:r>
                  <a:rPr lang="en-US" sz="1800" b="1" dirty="0"/>
                  <a:t/>
                </a:r>
                <a:br>
                  <a:rPr lang="en-US" sz="1800" b="1" dirty="0"/>
                </a:br>
                <a:r>
                  <a:rPr lang="en-US" sz="1600" b="1" dirty="0"/>
                  <a:t/>
                </a:r>
                <a:br>
                  <a:rPr lang="en-US" sz="1600" b="1" dirty="0"/>
                </a:br>
                <a:r>
                  <a:rPr lang="en-US" sz="1600" b="1" dirty="0"/>
                  <a:t/>
                </a:r>
                <a:br>
                  <a:rPr lang="en-US" sz="1600" b="1" dirty="0"/>
                </a:br>
                <a:r>
                  <a:rPr lang="en-US" sz="1600" b="1" dirty="0"/>
                  <a:t/>
                </a:r>
                <a:br>
                  <a:rPr lang="en-US" sz="1600" b="1" dirty="0"/>
                </a:br>
                <a:r>
                  <a:rPr lang="el-GR" sz="1600" dirty="0"/>
                  <a:t/>
                </a:r>
                <a:br>
                  <a:rPr lang="el-GR" sz="1600" dirty="0"/>
                </a:br>
                <a:endParaRPr lang="en-GB" sz="1600" dirty="0"/>
              </a:p>
            </p:txBody>
          </p:sp>
        </mc:Choice>
        <mc:Fallback xmlns="">
          <p:sp>
            <p:nvSpPr>
              <p:cNvPr id="10" name="Content Placeholder 9">
                <a:extLst>
                  <a:ext uri="{FF2B5EF4-FFF2-40B4-BE49-F238E27FC236}">
                    <a16:creationId xmlns:a16="http://schemas.microsoft.com/office/drawing/2014/main" id="{77C7DF62-DC5D-4B88-94CF-A3F9FD2FC7A5}"/>
                  </a:ext>
                </a:extLst>
              </p:cNvPr>
              <p:cNvSpPr txBox="1">
                <a:spLocks noGrp="1" noRot="1" noChangeAspect="1" noMove="1" noResize="1" noEditPoints="1" noAdjustHandles="1" noChangeArrowheads="1" noChangeShapeType="1" noTextEdit="1"/>
              </p:cNvSpPr>
              <p:nvPr>
                <p:ph idx="1"/>
              </p:nvPr>
            </p:nvSpPr>
            <p:spPr>
              <a:xfrm>
                <a:off x="4283968" y="1417638"/>
                <a:ext cx="5364088" cy="5482783"/>
              </a:xfrm>
              <a:prstGeom prst="rect">
                <a:avLst/>
              </a:prstGeom>
              <a:blipFill>
                <a:blip r:embed="rId2"/>
                <a:stretch>
                  <a:fillRect l="-1250" t="-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CDBF3F7-14B2-4C4F-8118-E653A3A5C65A}"/>
                  </a:ext>
                </a:extLst>
              </p:cNvPr>
              <p:cNvSpPr txBox="1"/>
              <p:nvPr/>
            </p:nvSpPr>
            <p:spPr>
              <a:xfrm>
                <a:off x="4572000" y="5511637"/>
                <a:ext cx="4114800" cy="1042786"/>
              </a:xfrm>
              <a:prstGeom prst="rect">
                <a:avLst/>
              </a:prstGeom>
              <a:noFill/>
            </p:spPr>
            <p:txBody>
              <a:bodyPr wrap="square" rtlCol="0">
                <a:spAutoFit/>
              </a:bodyPr>
              <a:lstStyle/>
              <a:p>
                <a:r>
                  <a:rPr lang="en-US" sz="2000" b="1" dirty="0"/>
                  <a:t>3) Termination Criterion</a:t>
                </a:r>
                <a:r>
                  <a:rPr lang="el-GR" sz="2000" b="1" dirty="0"/>
                  <a:t/>
                </a:r>
                <a:br>
                  <a:rPr lang="el-GR" sz="2000" b="1" dirty="0"/>
                </a:br>
                <a14:m>
                  <m:oMath xmlns:m="http://schemas.openxmlformats.org/officeDocument/2006/math">
                    <m:r>
                      <a:rPr lang="el-GR" sz="2000" i="1">
                        <a:latin typeface="Cambria Math" panose="02040503050406030204" pitchFamily="18" charset="0"/>
                      </a:rPr>
                      <m:t>𝐹</m:t>
                    </m:r>
                    <m:r>
                      <a:rPr lang="el-GR" sz="2000" i="1">
                        <a:latin typeface="Cambria Math" panose="02040503050406030204" pitchFamily="18" charset="0"/>
                      </a:rPr>
                      <m:t>=</m:t>
                    </m:r>
                    <m:d>
                      <m:dPr>
                        <m:begChr m:val="|"/>
                        <m:endChr m:val="|"/>
                        <m:ctrlPr>
                          <a:rPr lang="en-GB" sz="2000" i="1">
                            <a:latin typeface="Cambria Math" panose="02040503050406030204" pitchFamily="18" charset="0"/>
                          </a:rPr>
                        </m:ctrlPr>
                      </m:dPr>
                      <m:e>
                        <m:sSubSup>
                          <m:sSubSupPr>
                            <m:ctrlPr>
                              <a:rPr lang="en-GB" sz="2000" i="1">
                                <a:latin typeface="Cambria Math" panose="02040503050406030204" pitchFamily="18" charset="0"/>
                              </a:rPr>
                            </m:ctrlPr>
                          </m:sSubSupPr>
                          <m:e>
                            <m:r>
                              <a:rPr lang="el-GR" sz="2000" i="1">
                                <a:latin typeface="Cambria Math" panose="02040503050406030204" pitchFamily="18" charset="0"/>
                              </a:rPr>
                              <m:t>𝐶</m:t>
                            </m:r>
                          </m:e>
                          <m:sub>
                            <m:r>
                              <a:rPr lang="el-GR" sz="2000" i="1">
                                <a:latin typeface="Cambria Math" panose="02040503050406030204" pitchFamily="18" charset="0"/>
                              </a:rPr>
                              <m:t>𝑗</m:t>
                            </m:r>
                          </m:sub>
                          <m:sup>
                            <m:r>
                              <a:rPr lang="el-GR" sz="2000" i="1">
                                <a:latin typeface="Cambria Math" panose="02040503050406030204" pitchFamily="18" charset="0"/>
                              </a:rPr>
                              <m:t>𝑛</m:t>
                            </m:r>
                            <m:r>
                              <a:rPr lang="el-GR" sz="2000" i="1">
                                <a:latin typeface="Cambria Math" panose="02040503050406030204" pitchFamily="18" charset="0"/>
                              </a:rPr>
                              <m:t>+1</m:t>
                            </m:r>
                          </m:sup>
                        </m:sSubSup>
                        <m:r>
                          <a:rPr lang="el-GR" sz="2000" i="1">
                            <a:latin typeface="Cambria Math" panose="02040503050406030204" pitchFamily="18" charset="0"/>
                          </a:rPr>
                          <m:t>−</m:t>
                        </m:r>
                        <m:sSubSup>
                          <m:sSubSupPr>
                            <m:ctrlPr>
                              <a:rPr lang="en-GB" sz="2000" i="1">
                                <a:latin typeface="Cambria Math" panose="02040503050406030204" pitchFamily="18" charset="0"/>
                              </a:rPr>
                            </m:ctrlPr>
                          </m:sSubSupPr>
                          <m:e>
                            <m:r>
                              <a:rPr lang="el-GR" sz="2000" i="1">
                                <a:latin typeface="Cambria Math" panose="02040503050406030204" pitchFamily="18" charset="0"/>
                              </a:rPr>
                              <m:t>𝐶</m:t>
                            </m:r>
                          </m:e>
                          <m:sub>
                            <m:r>
                              <a:rPr lang="el-GR" sz="2000" i="1">
                                <a:latin typeface="Cambria Math" panose="02040503050406030204" pitchFamily="18" charset="0"/>
                              </a:rPr>
                              <m:t>𝑗</m:t>
                            </m:r>
                          </m:sub>
                          <m:sup>
                            <m:r>
                              <a:rPr lang="el-GR" sz="2000" i="1">
                                <a:latin typeface="Cambria Math" panose="02040503050406030204" pitchFamily="18" charset="0"/>
                              </a:rPr>
                              <m:t>𝑛</m:t>
                            </m:r>
                          </m:sup>
                        </m:sSubSup>
                      </m:e>
                    </m:d>
                    <m:r>
                      <a:rPr lang="el-GR" sz="2000" i="1">
                        <a:latin typeface="Cambria Math" panose="02040503050406030204" pitchFamily="18" charset="0"/>
                      </a:rPr>
                      <m:t>≤</m:t>
                    </m:r>
                    <m:r>
                      <a:rPr lang="el-GR" sz="2000" i="1">
                        <a:latin typeface="Cambria Math" panose="02040503050406030204" pitchFamily="18" charset="0"/>
                      </a:rPr>
                      <m:t>𝜀</m:t>
                    </m:r>
                  </m:oMath>
                </a14:m>
                <a:r>
                  <a:rPr lang="el-GR" sz="2000" dirty="0"/>
                  <a:t> (</a:t>
                </a:r>
                <a:r>
                  <a:rPr lang="en-US" sz="2000" dirty="0"/>
                  <a:t>tends to</a:t>
                </a:r>
                <a:r>
                  <a:rPr lang="el-GR" sz="2000" dirty="0"/>
                  <a:t> 0) </a:t>
                </a:r>
                <a:endParaRPr lang="en-GB" sz="2000" dirty="0"/>
              </a:p>
              <a:p>
                <a:endParaRPr lang="en-GB" dirty="0"/>
              </a:p>
            </p:txBody>
          </p:sp>
        </mc:Choice>
        <mc:Fallback xmlns="">
          <p:sp>
            <p:nvSpPr>
              <p:cNvPr id="11" name="TextBox 10">
                <a:extLst>
                  <a:ext uri="{FF2B5EF4-FFF2-40B4-BE49-F238E27FC236}">
                    <a16:creationId xmlns:a16="http://schemas.microsoft.com/office/drawing/2014/main" id="{1CDBF3F7-14B2-4C4F-8118-E653A3A5C65A}"/>
                  </a:ext>
                </a:extLst>
              </p:cNvPr>
              <p:cNvSpPr txBox="1">
                <a:spLocks noRot="1" noChangeAspect="1" noMove="1" noResize="1" noEditPoints="1" noAdjustHandles="1" noChangeArrowheads="1" noChangeShapeType="1" noTextEdit="1"/>
              </p:cNvSpPr>
              <p:nvPr/>
            </p:nvSpPr>
            <p:spPr>
              <a:xfrm>
                <a:off x="4572000" y="5511637"/>
                <a:ext cx="4114800" cy="1042786"/>
              </a:xfrm>
              <a:prstGeom prst="rect">
                <a:avLst/>
              </a:prstGeom>
              <a:blipFill>
                <a:blip r:embed="rId3"/>
                <a:stretch>
                  <a:fillRect l="-1481" t="-2924"/>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2FAE4826-C8AE-4B5B-B529-937DBF7F6AC1}"/>
              </a:ext>
            </a:extLst>
          </p:cNvPr>
          <p:cNvSpPr txBox="1"/>
          <p:nvPr/>
        </p:nvSpPr>
        <p:spPr>
          <a:xfrm>
            <a:off x="179512" y="5085184"/>
            <a:ext cx="3816424" cy="1631216"/>
          </a:xfrm>
          <a:prstGeom prst="rect">
            <a:avLst/>
          </a:prstGeom>
          <a:noFill/>
        </p:spPr>
        <p:txBody>
          <a:bodyPr wrap="square" rtlCol="0">
            <a:spAutoFit/>
          </a:bodyPr>
          <a:lstStyle/>
          <a:p>
            <a:pPr algn="just"/>
            <a:r>
              <a:rPr lang="el-GR" sz="2000" b="1" dirty="0"/>
              <a:t>4</a:t>
            </a:r>
            <a:r>
              <a:rPr lang="en-US" sz="2000" b="1" dirty="0"/>
              <a:t>)</a:t>
            </a:r>
            <a:r>
              <a:rPr lang="el-GR" sz="2000" b="1" dirty="0"/>
              <a:t> </a:t>
            </a:r>
            <a:r>
              <a:rPr lang="en-US" sz="2000" b="1" dirty="0"/>
              <a:t>Interpretation of Results </a:t>
            </a:r>
          </a:p>
          <a:p>
            <a:pPr algn="just"/>
            <a:r>
              <a:rPr lang="el-GR" sz="2000" b="1" dirty="0"/>
              <a:t/>
            </a:r>
            <a:br>
              <a:rPr lang="el-GR" sz="2000" b="1" dirty="0"/>
            </a:br>
            <a:r>
              <a:rPr lang="en-US" sz="2000" dirty="0"/>
              <a:t>Fuzzification of Output’s value through the trapezoid membership function</a:t>
            </a:r>
            <a:endParaRPr lang="en-GB" sz="2000" dirty="0"/>
          </a:p>
        </p:txBody>
      </p:sp>
      <p:cxnSp>
        <p:nvCxnSpPr>
          <p:cNvPr id="14" name="Straight Arrow Connector 13">
            <a:extLst>
              <a:ext uri="{FF2B5EF4-FFF2-40B4-BE49-F238E27FC236}">
                <a16:creationId xmlns:a16="http://schemas.microsoft.com/office/drawing/2014/main" id="{A71130C0-B564-4DF0-8A73-AA014031F12F}"/>
              </a:ext>
            </a:extLst>
          </p:cNvPr>
          <p:cNvCxnSpPr/>
          <p:nvPr/>
        </p:nvCxnSpPr>
        <p:spPr>
          <a:xfrm>
            <a:off x="3779912" y="1772816"/>
            <a:ext cx="3600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5FE0276-8338-4A38-957A-176F57F53A42}"/>
              </a:ext>
            </a:extLst>
          </p:cNvPr>
          <p:cNvCxnSpPr/>
          <p:nvPr/>
        </p:nvCxnSpPr>
        <p:spPr>
          <a:xfrm>
            <a:off x="5796136" y="5085184"/>
            <a:ext cx="0" cy="370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5CBCB2B-9725-45BE-B0E0-E1EF42550306}"/>
              </a:ext>
            </a:extLst>
          </p:cNvPr>
          <p:cNvCxnSpPr/>
          <p:nvPr/>
        </p:nvCxnSpPr>
        <p:spPr>
          <a:xfrm flipH="1" flipV="1">
            <a:off x="3659324" y="5511637"/>
            <a:ext cx="624644" cy="2216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5311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E0E2-6697-469D-8A47-914AE017DFA4}"/>
              </a:ext>
            </a:extLst>
          </p:cNvPr>
          <p:cNvSpPr>
            <a:spLocks noGrp="1"/>
          </p:cNvSpPr>
          <p:nvPr>
            <p:ph type="title"/>
          </p:nvPr>
        </p:nvSpPr>
        <p:spPr/>
        <p:txBody>
          <a:bodyPr/>
          <a:lstStyle/>
          <a:p>
            <a:r>
              <a:rPr lang="en-GB" dirty="0"/>
              <a:t>Case Study (1/17)</a:t>
            </a:r>
          </a:p>
        </p:txBody>
      </p:sp>
      <p:sp>
        <p:nvSpPr>
          <p:cNvPr id="3" name="Content Placeholder 2">
            <a:extLst>
              <a:ext uri="{FF2B5EF4-FFF2-40B4-BE49-F238E27FC236}">
                <a16:creationId xmlns:a16="http://schemas.microsoft.com/office/drawing/2014/main" id="{8DC3658F-D325-4B03-8DE9-1D6B55A8B3CF}"/>
              </a:ext>
            </a:extLst>
          </p:cNvPr>
          <p:cNvSpPr>
            <a:spLocks noGrp="1"/>
          </p:cNvSpPr>
          <p:nvPr>
            <p:ph idx="1"/>
          </p:nvPr>
        </p:nvSpPr>
        <p:spPr>
          <a:xfrm>
            <a:off x="457200" y="1556792"/>
            <a:ext cx="8229600" cy="4525963"/>
          </a:xfrm>
        </p:spPr>
        <p:txBody>
          <a:bodyPr>
            <a:normAutofit fontScale="92500"/>
          </a:bodyPr>
          <a:lstStyle/>
          <a:p>
            <a:pPr algn="just"/>
            <a:r>
              <a:rPr lang="en-GB" sz="2400" dirty="0"/>
              <a:t>The new product under consideration in this thesis is the </a:t>
            </a:r>
            <a:r>
              <a:rPr lang="en-GB" sz="2400" dirty="0" err="1"/>
              <a:t>pedalec</a:t>
            </a:r>
            <a:r>
              <a:rPr lang="en-GB" sz="2400" dirty="0"/>
              <a:t> bike Ideal </a:t>
            </a:r>
            <a:r>
              <a:rPr lang="en-GB" sz="2400" dirty="0" err="1"/>
              <a:t>Orama</a:t>
            </a:r>
            <a:r>
              <a:rPr lang="en-GB" sz="2400" dirty="0"/>
              <a:t> by Nikos </a:t>
            </a:r>
            <a:r>
              <a:rPr lang="en-GB" sz="2400" dirty="0" err="1"/>
              <a:t>Maniatopoulos</a:t>
            </a:r>
            <a:r>
              <a:rPr lang="en-GB" sz="2400" dirty="0"/>
              <a:t> SA.</a:t>
            </a:r>
          </a:p>
          <a:p>
            <a:pPr algn="just"/>
            <a:r>
              <a:rPr lang="en-GB" sz="2400" dirty="0"/>
              <a:t>This company is based in Patras and specializes in designing, producing and selling bicycles. Since 2015 it has assembled electric bicycles, in 2019 for the first time it will export more electric bikes than conventional bicycles, while its 5-year plan is dominated by electric assistance on bicycles of daily use, racing, cargo, rental and sharing. .</a:t>
            </a:r>
          </a:p>
          <a:p>
            <a:pPr algn="just"/>
            <a:r>
              <a:rPr lang="en-GB" sz="2400" dirty="0"/>
              <a:t>The aim is to use a FCM in the design of the above bike, to make a first assessment of whether the company is worth investing in.</a:t>
            </a:r>
          </a:p>
          <a:p>
            <a:pPr algn="just"/>
            <a:r>
              <a:rPr lang="en-GB" sz="2400" dirty="0"/>
              <a:t>Our system will consist of 3 Input Concepts, 4 State Concepts and 1 Output Concept.</a:t>
            </a:r>
          </a:p>
        </p:txBody>
      </p:sp>
    </p:spTree>
    <p:extLst>
      <p:ext uri="{BB962C8B-B14F-4D97-AF65-F5344CB8AC3E}">
        <p14:creationId xmlns:p14="http://schemas.microsoft.com/office/powerpoint/2010/main" val="4251669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E5BC-7D06-4D70-845F-FD26BAC3F91D}"/>
              </a:ext>
            </a:extLst>
          </p:cNvPr>
          <p:cNvSpPr>
            <a:spLocks noGrp="1"/>
          </p:cNvSpPr>
          <p:nvPr>
            <p:ph type="title"/>
          </p:nvPr>
        </p:nvSpPr>
        <p:spPr/>
        <p:txBody>
          <a:bodyPr/>
          <a:lstStyle/>
          <a:p>
            <a:r>
              <a:rPr lang="en-GB" dirty="0"/>
              <a:t>Case Study (2/17)</a:t>
            </a:r>
          </a:p>
        </p:txBody>
      </p:sp>
      <p:sp>
        <p:nvSpPr>
          <p:cNvPr id="3" name="Content Placeholder 2">
            <a:extLst>
              <a:ext uri="{FF2B5EF4-FFF2-40B4-BE49-F238E27FC236}">
                <a16:creationId xmlns:a16="http://schemas.microsoft.com/office/drawing/2014/main" id="{6A0A1D15-A1B1-48EF-A2A8-00868BEB1F74}"/>
              </a:ext>
            </a:extLst>
          </p:cNvPr>
          <p:cNvSpPr>
            <a:spLocks noGrp="1"/>
          </p:cNvSpPr>
          <p:nvPr>
            <p:ph idx="1"/>
          </p:nvPr>
        </p:nvSpPr>
        <p:spPr/>
        <p:txBody>
          <a:bodyPr>
            <a:normAutofit/>
          </a:bodyPr>
          <a:lstStyle/>
          <a:p>
            <a:pPr algn="just"/>
            <a:r>
              <a:rPr lang="en-GB" sz="2400" b="1" dirty="0"/>
              <a:t>Input Concepts</a:t>
            </a:r>
          </a:p>
          <a:p>
            <a:pPr marL="457200" indent="-457200" algn="just">
              <a:buFont typeface="+mj-lt"/>
              <a:buAutoNum type="arabicPeriod"/>
            </a:pPr>
            <a:r>
              <a:rPr lang="en-GB" sz="2400" dirty="0"/>
              <a:t>Research and Development Cost (R&amp;D cost): C1</a:t>
            </a:r>
          </a:p>
          <a:p>
            <a:pPr marL="457200" indent="-457200" algn="just">
              <a:buFont typeface="+mj-lt"/>
              <a:buAutoNum type="arabicPeriod"/>
            </a:pPr>
            <a:r>
              <a:rPr lang="en-GB" sz="2400" dirty="0"/>
              <a:t>Design: C2</a:t>
            </a:r>
          </a:p>
          <a:p>
            <a:pPr marL="457200" indent="-457200" algn="just">
              <a:buFont typeface="+mj-lt"/>
              <a:buAutoNum type="arabicPeriod"/>
            </a:pPr>
            <a:r>
              <a:rPr lang="en-GB" sz="2400" dirty="0"/>
              <a:t>Quality and Reliability: C3</a:t>
            </a:r>
          </a:p>
          <a:p>
            <a:pPr algn="just"/>
            <a:r>
              <a:rPr lang="en-GB" sz="2400" b="1" dirty="0"/>
              <a:t>State Concepts</a:t>
            </a:r>
          </a:p>
          <a:p>
            <a:pPr marL="457200" indent="-457200" algn="just">
              <a:buFont typeface="+mj-lt"/>
              <a:buAutoNum type="arabicPeriod"/>
            </a:pPr>
            <a:r>
              <a:rPr lang="en-GB" sz="2400" dirty="0"/>
              <a:t>Retail Price: C4</a:t>
            </a:r>
          </a:p>
          <a:p>
            <a:pPr marL="457200" indent="-457200" algn="just">
              <a:buFont typeface="+mj-lt"/>
              <a:buAutoNum type="arabicPeriod"/>
            </a:pPr>
            <a:r>
              <a:rPr lang="en-GB" sz="2400" dirty="0"/>
              <a:t>Cost of Use: C5</a:t>
            </a:r>
          </a:p>
          <a:p>
            <a:pPr marL="457200" indent="-457200" algn="just">
              <a:buFont typeface="+mj-lt"/>
              <a:buAutoNum type="arabicPeriod"/>
            </a:pPr>
            <a:r>
              <a:rPr lang="en-GB" sz="2400" dirty="0"/>
              <a:t>User Friendliness: C6</a:t>
            </a:r>
          </a:p>
          <a:p>
            <a:pPr marL="457200" indent="-457200" algn="just">
              <a:buFont typeface="+mj-lt"/>
              <a:buAutoNum type="arabicPeriod"/>
            </a:pPr>
            <a:r>
              <a:rPr lang="en-GB" sz="2400" dirty="0"/>
              <a:t>Connectivity: C7</a:t>
            </a:r>
          </a:p>
        </p:txBody>
      </p:sp>
    </p:spTree>
    <p:extLst>
      <p:ext uri="{BB962C8B-B14F-4D97-AF65-F5344CB8AC3E}">
        <p14:creationId xmlns:p14="http://schemas.microsoft.com/office/powerpoint/2010/main" val="1111800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E926A-FF8C-42FA-844D-0834C2409D20}"/>
              </a:ext>
            </a:extLst>
          </p:cNvPr>
          <p:cNvSpPr>
            <a:spLocks noGrp="1"/>
          </p:cNvSpPr>
          <p:nvPr>
            <p:ph type="title"/>
          </p:nvPr>
        </p:nvSpPr>
        <p:spPr/>
        <p:txBody>
          <a:bodyPr/>
          <a:lstStyle/>
          <a:p>
            <a:r>
              <a:rPr lang="en-GB" dirty="0"/>
              <a:t>Case Study (3/17)</a:t>
            </a:r>
          </a:p>
        </p:txBody>
      </p:sp>
      <p:sp>
        <p:nvSpPr>
          <p:cNvPr id="3" name="Content Placeholder 2">
            <a:extLst>
              <a:ext uri="{FF2B5EF4-FFF2-40B4-BE49-F238E27FC236}">
                <a16:creationId xmlns:a16="http://schemas.microsoft.com/office/drawing/2014/main" id="{F7256E4F-BDBA-4E29-9141-AE38A010F361}"/>
              </a:ext>
            </a:extLst>
          </p:cNvPr>
          <p:cNvSpPr>
            <a:spLocks noGrp="1"/>
          </p:cNvSpPr>
          <p:nvPr>
            <p:ph idx="1"/>
          </p:nvPr>
        </p:nvSpPr>
        <p:spPr>
          <a:xfrm>
            <a:off x="0" y="1600200"/>
            <a:ext cx="9144000" cy="4525963"/>
          </a:xfrm>
        </p:spPr>
        <p:txBody>
          <a:bodyPr>
            <a:normAutofit/>
          </a:bodyPr>
          <a:lstStyle/>
          <a:p>
            <a:pPr marL="0" indent="0" algn="just">
              <a:buNone/>
            </a:pPr>
            <a:r>
              <a:rPr lang="en-GB" sz="2400" b="1" dirty="0"/>
              <a:t>Output Concept</a:t>
            </a:r>
          </a:p>
          <a:p>
            <a:pPr marL="0" indent="0" algn="just">
              <a:buNone/>
            </a:pPr>
            <a:r>
              <a:rPr lang="en-GB" sz="2400" dirty="0"/>
              <a:t>P.P.D (Product Planning Decision): C8</a:t>
            </a:r>
          </a:p>
          <a:p>
            <a:pPr marL="0" indent="0" algn="just">
              <a:buNone/>
            </a:pPr>
            <a:r>
              <a:rPr lang="en-GB" sz="2400" dirty="0"/>
              <a:t>The "decision" of the Product Design System. With the help of the Trapezoidal Participation Function we define the possible outputs (where they range in [0,1]) as follows:</a:t>
            </a:r>
          </a:p>
          <a:p>
            <a:pPr marL="0" indent="0" algn="just">
              <a:buNone/>
            </a:pPr>
            <a:r>
              <a:rPr lang="en-GB" sz="2400" dirty="0"/>
              <a:t>  </a:t>
            </a:r>
            <a:r>
              <a:rPr lang="en-GB" sz="2400" dirty="0" err="1"/>
              <a:t>p.p.d</a:t>
            </a:r>
            <a:r>
              <a:rPr lang="en-GB" sz="2400" dirty="0"/>
              <a:t> ∈ [0, 0.25]: &lt;&lt; Kill the Project &gt;&gt;</a:t>
            </a:r>
          </a:p>
          <a:p>
            <a:pPr marL="0" indent="0" algn="just">
              <a:buNone/>
            </a:pPr>
            <a:r>
              <a:rPr lang="en-GB" sz="2400" dirty="0"/>
              <a:t>  </a:t>
            </a:r>
            <a:r>
              <a:rPr lang="en-GB" sz="2400" dirty="0" err="1"/>
              <a:t>p.p.d</a:t>
            </a:r>
            <a:r>
              <a:rPr lang="en-GB" sz="2400" dirty="0"/>
              <a:t> ∈ (0.25, 0.5]: &lt;&lt; Reconsider Specs &gt;&gt;</a:t>
            </a:r>
          </a:p>
          <a:p>
            <a:pPr marL="0" indent="0" algn="just">
              <a:buNone/>
            </a:pPr>
            <a:r>
              <a:rPr lang="en-GB" sz="2400" dirty="0"/>
              <a:t>  </a:t>
            </a:r>
            <a:r>
              <a:rPr lang="en-GB" sz="2400" dirty="0" err="1"/>
              <a:t>p.p.d</a:t>
            </a:r>
            <a:r>
              <a:rPr lang="en-GB" sz="2400" dirty="0"/>
              <a:t> ∈ (0.5, 0.75]: &lt;&lt; Proceed with the project cautiously &gt;&gt;</a:t>
            </a:r>
          </a:p>
          <a:p>
            <a:pPr marL="0" indent="0" algn="just">
              <a:buNone/>
            </a:pPr>
            <a:r>
              <a:rPr lang="en-GB" sz="2400" dirty="0"/>
              <a:t>  </a:t>
            </a:r>
            <a:r>
              <a:rPr lang="en-GB" sz="2400" dirty="0" err="1"/>
              <a:t>p.p.d</a:t>
            </a:r>
            <a:r>
              <a:rPr lang="en-GB" sz="2400" dirty="0"/>
              <a:t> ∈ (0.75, 1]: &lt;&lt; Go for it &gt;&gt;</a:t>
            </a:r>
          </a:p>
        </p:txBody>
      </p:sp>
    </p:spTree>
    <p:extLst>
      <p:ext uri="{BB962C8B-B14F-4D97-AF65-F5344CB8AC3E}">
        <p14:creationId xmlns:p14="http://schemas.microsoft.com/office/powerpoint/2010/main" val="252554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075240" cy="5904656"/>
          </a:xfrm>
        </p:spPr>
        <p:txBody>
          <a:bodyPr>
            <a:normAutofit fontScale="90000"/>
          </a:bodyPr>
          <a:lstStyle/>
          <a:p>
            <a:r>
              <a:rPr lang="en-US" dirty="0"/>
              <a:t/>
            </a:r>
            <a:br>
              <a:rPr lang="en-US" dirty="0"/>
            </a:br>
            <a:r>
              <a:rPr lang="en-US" dirty="0"/>
              <a:t/>
            </a:r>
            <a:br>
              <a:rPr lang="en-US" dirty="0"/>
            </a:br>
            <a:r>
              <a:rPr lang="en-US" dirty="0"/>
              <a:t/>
            </a:r>
            <a:br>
              <a:rPr lang="en-US" dirty="0"/>
            </a:br>
            <a:r>
              <a:rPr lang="en-US" sz="3600" dirty="0">
                <a:latin typeface="Times New Roman" panose="02020603050405020304" pitchFamily="18" charset="0"/>
                <a:cs typeface="Times New Roman" panose="02020603050405020304" pitchFamily="18" charset="0"/>
              </a:rPr>
              <a:t>The Hellenic Society for Systemic Studies (HSSS)</a:t>
            </a:r>
            <a:r>
              <a:rPr lang="en-US" sz="3600" b="1" dirty="0">
                <a:latin typeface="Times New Roman" panose="02020603050405020304" pitchFamily="18" charset="0"/>
                <a:cs typeface="Times New Roman" panose="02020603050405020304" pitchFamily="18" charset="0"/>
              </a:rPr>
              <a:t> </a:t>
            </a: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15th HSSS National &amp; International Conference</a:t>
            </a:r>
            <a:r>
              <a:rPr lang="en-US" sz="2000" dirty="0"/>
              <a:t/>
            </a:r>
            <a:br>
              <a:rPr lang="en-US" sz="2000" dirty="0"/>
            </a:br>
            <a:r>
              <a:rPr lang="en-US" b="1" dirty="0"/>
              <a:t>Systemics and Business Intelligence</a:t>
            </a:r>
            <a:br>
              <a:rPr lang="en-US" b="1" dirty="0"/>
            </a:br>
            <a:r>
              <a:rPr lang="en-US" b="1" dirty="0"/>
              <a:t/>
            </a:r>
            <a:br>
              <a:rPr lang="en-US" b="1" dirty="0"/>
            </a:br>
            <a:r>
              <a:rPr lang="en-US" sz="4000" b="1" dirty="0">
                <a:latin typeface="Times New Roman" panose="02020603050405020304" pitchFamily="18" charset="0"/>
                <a:cs typeface="Times New Roman" panose="02020603050405020304" pitchFamily="18" charset="0"/>
              </a:rPr>
              <a:t>Department of Informatics </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University of Piraeus</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29-30 November 2019</a:t>
            </a:r>
            <a:r>
              <a:rPr lang="el-GR" sz="4000" b="1" dirty="0">
                <a:latin typeface="Times New Roman" panose="02020603050405020304" pitchFamily="18" charset="0"/>
                <a:cs typeface="Times New Roman" panose="02020603050405020304" pitchFamily="18" charset="0"/>
              </a:rPr>
              <a:t/>
            </a:r>
            <a:br>
              <a:rPr lang="el-GR" sz="4000" b="1" dirty="0">
                <a:latin typeface="Times New Roman" panose="02020603050405020304" pitchFamily="18" charset="0"/>
                <a:cs typeface="Times New Roman" panose="02020603050405020304" pitchFamily="18" charset="0"/>
              </a:rPr>
            </a:br>
            <a:r>
              <a:rPr lang="el-GR" sz="2200" b="1" dirty="0">
                <a:latin typeface="Times New Roman" panose="02020603050405020304" pitchFamily="18" charset="0"/>
                <a:cs typeface="Times New Roman" panose="02020603050405020304" pitchFamily="18" charset="0"/>
              </a:rPr>
              <a:t/>
            </a:r>
            <a:br>
              <a:rPr lang="el-GR" sz="2200" b="1" dirty="0">
                <a:latin typeface="Times New Roman" panose="02020603050405020304" pitchFamily="18" charset="0"/>
                <a:cs typeface="Times New Roman" panose="02020603050405020304" pitchFamily="18" charset="0"/>
              </a:rPr>
            </a:br>
            <a:r>
              <a:rPr lang="en-US" sz="2400" dirty="0"/>
              <a:t/>
            </a:r>
            <a:br>
              <a:rPr lang="en-US" sz="2400" dirty="0"/>
            </a:b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2000" dirty="0"/>
              <a:t> </a:t>
            </a:r>
            <a:br>
              <a:rPr lang="en-US" sz="2000" dirty="0"/>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dirty="0"/>
              <a:t/>
            </a:r>
            <a:br>
              <a:rPr lang="en-US" dirty="0"/>
            </a:br>
            <a:endParaRPr lang="en-US" dirty="0"/>
          </a:p>
        </p:txBody>
      </p:sp>
      <p:sp>
        <p:nvSpPr>
          <p:cNvPr id="3" name="Content Placeholder 2"/>
          <p:cNvSpPr>
            <a:spLocks noGrp="1"/>
          </p:cNvSpPr>
          <p:nvPr>
            <p:ph idx="1"/>
          </p:nvPr>
        </p:nvSpPr>
        <p:spPr>
          <a:xfrm>
            <a:off x="457200" y="4725144"/>
            <a:ext cx="8229600" cy="1401019"/>
          </a:xfrm>
        </p:spPr>
        <p:txBody>
          <a:bodyPr>
            <a:normAutofit lnSpcReduction="10000"/>
          </a:bodyPr>
          <a:lstStyle/>
          <a:p>
            <a:pPr marL="0" indent="0">
              <a:buNone/>
            </a:pPr>
            <a:r>
              <a:rPr lang="en-US" dirty="0"/>
              <a:t>      </a:t>
            </a:r>
          </a:p>
          <a:p>
            <a:pPr marL="0" indent="0">
              <a:buNone/>
            </a:pPr>
            <a:r>
              <a:rPr lang="en-US" dirty="0"/>
              <a:t>                             </a:t>
            </a:r>
          </a:p>
          <a:p>
            <a:pPr marL="0" indent="0">
              <a:buNone/>
            </a:pPr>
            <a:r>
              <a:rPr lang="en-US" sz="1800" dirty="0">
                <a:latin typeface="Times New Roman" panose="02020603050405020304" pitchFamily="18" charset="0"/>
                <a:cs typeface="Times New Roman" panose="02020603050405020304" pitchFamily="18" charset="0"/>
              </a:rPr>
              <a:t>                                               </a:t>
            </a:r>
            <a:endParaRPr lang="en-US" dirty="0"/>
          </a:p>
          <a:p>
            <a:pPr marL="0" indent="0">
              <a:buNone/>
            </a:pPr>
            <a:endParaRPr lang="en-US" dirty="0"/>
          </a:p>
        </p:txBody>
      </p:sp>
    </p:spTree>
    <p:extLst>
      <p:ext uri="{BB962C8B-B14F-4D97-AF65-F5344CB8AC3E}">
        <p14:creationId xmlns:p14="http://schemas.microsoft.com/office/powerpoint/2010/main" val="1814460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CCE77-D6B3-464E-B21B-7B88B32BFE18}"/>
              </a:ext>
            </a:extLst>
          </p:cNvPr>
          <p:cNvSpPr>
            <a:spLocks noGrp="1"/>
          </p:cNvSpPr>
          <p:nvPr>
            <p:ph type="title"/>
          </p:nvPr>
        </p:nvSpPr>
        <p:spPr/>
        <p:txBody>
          <a:bodyPr/>
          <a:lstStyle/>
          <a:p>
            <a:r>
              <a:rPr lang="en-GB" dirty="0"/>
              <a:t>Case Study (4/17)</a:t>
            </a:r>
          </a:p>
        </p:txBody>
      </p:sp>
      <p:pic>
        <p:nvPicPr>
          <p:cNvPr id="4" name="Picture 2" descr="44983981_496970644114366_2778227345201299456_n">
            <a:extLst>
              <a:ext uri="{FF2B5EF4-FFF2-40B4-BE49-F238E27FC236}">
                <a16:creationId xmlns:a16="http://schemas.microsoft.com/office/drawing/2014/main" id="{BB31D122-DA5B-43FF-AF26-877361AFD01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556792"/>
            <a:ext cx="8229600"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4617B497-47BE-45AA-ACC8-71AC064B91DA}"/>
              </a:ext>
            </a:extLst>
          </p:cNvPr>
          <p:cNvSpPr txBox="1"/>
          <p:nvPr/>
        </p:nvSpPr>
        <p:spPr>
          <a:xfrm>
            <a:off x="2843808" y="5877272"/>
            <a:ext cx="3960440" cy="369332"/>
          </a:xfrm>
          <a:prstGeom prst="rect">
            <a:avLst/>
          </a:prstGeom>
          <a:noFill/>
        </p:spPr>
        <p:txBody>
          <a:bodyPr wrap="square" rtlCol="0">
            <a:spAutoFit/>
          </a:bodyPr>
          <a:lstStyle/>
          <a:p>
            <a:r>
              <a:rPr lang="en-GB" b="1" i="1" dirty="0"/>
              <a:t>Output’s Membership Function </a:t>
            </a:r>
          </a:p>
        </p:txBody>
      </p:sp>
    </p:spTree>
    <p:extLst>
      <p:ext uri="{BB962C8B-B14F-4D97-AF65-F5344CB8AC3E}">
        <p14:creationId xmlns:p14="http://schemas.microsoft.com/office/powerpoint/2010/main" val="562087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FBEC3-78CC-4F8E-A049-D02CED095E5E}"/>
              </a:ext>
            </a:extLst>
          </p:cNvPr>
          <p:cNvSpPr>
            <a:spLocks noGrp="1"/>
          </p:cNvSpPr>
          <p:nvPr>
            <p:ph type="title"/>
          </p:nvPr>
        </p:nvSpPr>
        <p:spPr>
          <a:xfrm>
            <a:off x="457200" y="53752"/>
            <a:ext cx="8229600" cy="1143000"/>
          </a:xfrm>
        </p:spPr>
        <p:txBody>
          <a:bodyPr/>
          <a:lstStyle/>
          <a:p>
            <a:r>
              <a:rPr lang="en-GB" dirty="0"/>
              <a:t>Case Study (5/17)</a:t>
            </a:r>
          </a:p>
        </p:txBody>
      </p:sp>
      <p:sp>
        <p:nvSpPr>
          <p:cNvPr id="3" name="Content Placeholder 2">
            <a:extLst>
              <a:ext uri="{FF2B5EF4-FFF2-40B4-BE49-F238E27FC236}">
                <a16:creationId xmlns:a16="http://schemas.microsoft.com/office/drawing/2014/main" id="{2FA427BD-2F64-41AB-B8ED-4B14F57E4264}"/>
              </a:ext>
            </a:extLst>
          </p:cNvPr>
          <p:cNvSpPr>
            <a:spLocks noGrp="1"/>
          </p:cNvSpPr>
          <p:nvPr>
            <p:ph idx="1"/>
          </p:nvPr>
        </p:nvSpPr>
        <p:spPr>
          <a:xfrm>
            <a:off x="457200" y="1196752"/>
            <a:ext cx="8229600" cy="5386610"/>
          </a:xfrm>
        </p:spPr>
        <p:txBody>
          <a:bodyPr>
            <a:normAutofit fontScale="92500" lnSpcReduction="10000"/>
          </a:bodyPr>
          <a:lstStyle/>
          <a:p>
            <a:pPr marL="0" indent="0" algn="just">
              <a:buNone/>
            </a:pPr>
            <a:r>
              <a:rPr lang="en-GB" sz="2000" b="1" dirty="0"/>
              <a:t>Identifying Interconnections between the Concepts</a:t>
            </a:r>
          </a:p>
          <a:p>
            <a:pPr marL="0" indent="0" algn="just">
              <a:buNone/>
            </a:pPr>
            <a:r>
              <a:rPr lang="en-GB" sz="2000" dirty="0"/>
              <a:t>In order to implement our system using the new mathematical Model that calculates the new value of each Concept for each iteration. It is necessary to first form the Weight Matrix and initialize the parameters. To this end we have given the system to 2 Experts working on </a:t>
            </a:r>
            <a:r>
              <a:rPr lang="en-GB" sz="2000" b="1" dirty="0"/>
              <a:t>IDEAL BIKES </a:t>
            </a:r>
            <a:r>
              <a:rPr lang="en-GB" sz="2000" dirty="0"/>
              <a:t>to form the Linguistic Matrix of interconnections</a:t>
            </a:r>
            <a:r>
              <a:rPr lang="el-GR" sz="2000" dirty="0"/>
              <a:t> </a:t>
            </a:r>
            <a:r>
              <a:rPr lang="en-GB" sz="2000" dirty="0"/>
              <a:t>between Concepts.</a:t>
            </a:r>
          </a:p>
          <a:p>
            <a:pPr marL="0" indent="0" algn="just">
              <a:buNone/>
            </a:pPr>
            <a:r>
              <a:rPr lang="en-GB" sz="2000" dirty="0"/>
              <a:t>The Linguistic values ​​used by the Experts will have the following meaning:</a:t>
            </a:r>
          </a:p>
          <a:p>
            <a:pPr algn="just"/>
            <a:r>
              <a:rPr lang="en-GB" sz="2000" b="1" dirty="0"/>
              <a:t>Z (zero) </a:t>
            </a:r>
            <a:r>
              <a:rPr lang="en-GB" sz="2000" dirty="0"/>
              <a:t>means that the nodes Ci and </a:t>
            </a:r>
            <a:r>
              <a:rPr lang="en-GB" sz="2000" dirty="0" err="1"/>
              <a:t>Cj</a:t>
            </a:r>
            <a:r>
              <a:rPr lang="en-GB" sz="2000" dirty="0"/>
              <a:t> are not related to each other (denoted by Z in the tables).</a:t>
            </a:r>
          </a:p>
          <a:p>
            <a:pPr algn="just"/>
            <a:r>
              <a:rPr lang="en-GB" sz="2000" b="1" dirty="0"/>
              <a:t>W (weak) </a:t>
            </a:r>
            <a:r>
              <a:rPr lang="en-GB" sz="2000" dirty="0"/>
              <a:t>which means that the relationship between node Ci and </a:t>
            </a:r>
            <a:r>
              <a:rPr lang="en-GB" sz="2000" dirty="0" err="1"/>
              <a:t>Cj</a:t>
            </a:r>
            <a:r>
              <a:rPr lang="en-GB" sz="2000" dirty="0"/>
              <a:t> is weak.</a:t>
            </a:r>
          </a:p>
          <a:p>
            <a:pPr algn="just"/>
            <a:r>
              <a:rPr lang="en-GB" sz="2000" b="1" dirty="0"/>
              <a:t>M (medium) </a:t>
            </a:r>
            <a:r>
              <a:rPr lang="en-GB" sz="2000" dirty="0"/>
              <a:t>which means that the relationship between node Ci and </a:t>
            </a:r>
            <a:r>
              <a:rPr lang="en-GB" sz="2000" dirty="0" err="1"/>
              <a:t>Cj</a:t>
            </a:r>
            <a:r>
              <a:rPr lang="en-GB" sz="2000" dirty="0"/>
              <a:t> is moderate.</a:t>
            </a:r>
          </a:p>
          <a:p>
            <a:pPr algn="just"/>
            <a:r>
              <a:rPr lang="en-GB" sz="2000" b="1" dirty="0"/>
              <a:t>S (strong) </a:t>
            </a:r>
            <a:r>
              <a:rPr lang="en-GB" sz="2000" dirty="0"/>
              <a:t>which means that the relationship between node Ci and </a:t>
            </a:r>
            <a:r>
              <a:rPr lang="en-GB" sz="2000" dirty="0" err="1"/>
              <a:t>Cj</a:t>
            </a:r>
            <a:r>
              <a:rPr lang="en-GB" sz="2000" dirty="0"/>
              <a:t> is strong.</a:t>
            </a:r>
          </a:p>
          <a:p>
            <a:pPr algn="just"/>
            <a:r>
              <a:rPr lang="en-GB" sz="2000" b="1" dirty="0"/>
              <a:t>VS (very strong) </a:t>
            </a:r>
            <a:r>
              <a:rPr lang="en-GB" sz="2000" dirty="0"/>
              <a:t>which means that the relationship between node Ci and </a:t>
            </a:r>
            <a:r>
              <a:rPr lang="en-GB" sz="2000" dirty="0" err="1"/>
              <a:t>Cj</a:t>
            </a:r>
            <a:r>
              <a:rPr lang="en-GB" sz="2000" dirty="0"/>
              <a:t> is very strong.</a:t>
            </a:r>
          </a:p>
          <a:p>
            <a:pPr algn="just"/>
            <a:r>
              <a:rPr lang="en-GB" sz="2000" dirty="0"/>
              <a:t>However, in addition to these Linguistic values, experts also determine the sign of the relationship. </a:t>
            </a:r>
            <a:r>
              <a:rPr lang="en-GB" sz="2000" b="1" dirty="0"/>
              <a:t>(positive (P) or negative (N))</a:t>
            </a:r>
          </a:p>
        </p:txBody>
      </p:sp>
    </p:spTree>
    <p:extLst>
      <p:ext uri="{BB962C8B-B14F-4D97-AF65-F5344CB8AC3E}">
        <p14:creationId xmlns:p14="http://schemas.microsoft.com/office/powerpoint/2010/main" val="308888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12F0-EEB1-49E3-A8F8-2279AD103067}"/>
              </a:ext>
            </a:extLst>
          </p:cNvPr>
          <p:cNvSpPr>
            <a:spLocks noGrp="1"/>
          </p:cNvSpPr>
          <p:nvPr>
            <p:ph type="title"/>
          </p:nvPr>
        </p:nvSpPr>
        <p:spPr/>
        <p:txBody>
          <a:bodyPr/>
          <a:lstStyle/>
          <a:p>
            <a:r>
              <a:rPr lang="en-GB" dirty="0"/>
              <a:t>Case Study (6/17)</a:t>
            </a:r>
          </a:p>
        </p:txBody>
      </p:sp>
      <p:pic>
        <p:nvPicPr>
          <p:cNvPr id="4" name="Picture Placeholder 10" descr="A picture containing crossword puzzle, shoji&#10;&#10;Description automatically generated">
            <a:extLst>
              <a:ext uri="{FF2B5EF4-FFF2-40B4-BE49-F238E27FC236}">
                <a16:creationId xmlns:a16="http://schemas.microsoft.com/office/drawing/2014/main" id="{A534614B-B18D-4040-9D58-69D2F3539A8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1738" b="1738"/>
          <a:stretch>
            <a:fillRect/>
          </a:stretch>
        </p:blipFill>
        <p:spPr>
          <a:xfrm>
            <a:off x="899592" y="1844824"/>
            <a:ext cx="7416823" cy="3672408"/>
          </a:xfrm>
        </p:spPr>
      </p:pic>
      <p:sp>
        <p:nvSpPr>
          <p:cNvPr id="5" name="TextBox 4">
            <a:extLst>
              <a:ext uri="{FF2B5EF4-FFF2-40B4-BE49-F238E27FC236}">
                <a16:creationId xmlns:a16="http://schemas.microsoft.com/office/drawing/2014/main" id="{D17CC683-42AC-4F6D-AA43-E23F04B8ECCD}"/>
              </a:ext>
            </a:extLst>
          </p:cNvPr>
          <p:cNvSpPr txBox="1"/>
          <p:nvPr/>
        </p:nvSpPr>
        <p:spPr>
          <a:xfrm>
            <a:off x="3383868" y="5517232"/>
            <a:ext cx="3204356" cy="338554"/>
          </a:xfrm>
          <a:prstGeom prst="rect">
            <a:avLst/>
          </a:prstGeom>
          <a:noFill/>
        </p:spPr>
        <p:txBody>
          <a:bodyPr wrap="square" rtlCol="0">
            <a:spAutoFit/>
          </a:bodyPr>
          <a:lstStyle/>
          <a:p>
            <a:r>
              <a:rPr lang="en-US" sz="1600" b="1" i="1" dirty="0"/>
              <a:t>Linguistic Matrix for the 1</a:t>
            </a:r>
            <a:r>
              <a:rPr lang="en-US" sz="1600" b="1" i="1" baseline="30000" dirty="0"/>
              <a:t>st</a:t>
            </a:r>
            <a:r>
              <a:rPr lang="en-US" sz="1600" b="1" i="1" dirty="0"/>
              <a:t> expert</a:t>
            </a:r>
            <a:endParaRPr lang="en-GB" sz="1600" b="1" i="1" dirty="0"/>
          </a:p>
        </p:txBody>
      </p:sp>
      <p:sp>
        <p:nvSpPr>
          <p:cNvPr id="6" name="TextBox 5">
            <a:extLst>
              <a:ext uri="{FF2B5EF4-FFF2-40B4-BE49-F238E27FC236}">
                <a16:creationId xmlns:a16="http://schemas.microsoft.com/office/drawing/2014/main" id="{D515FCE7-953E-44E9-93F3-1CCFB75E0D40}"/>
              </a:ext>
            </a:extLst>
          </p:cNvPr>
          <p:cNvSpPr txBox="1"/>
          <p:nvPr/>
        </p:nvSpPr>
        <p:spPr>
          <a:xfrm>
            <a:off x="863588" y="1446565"/>
            <a:ext cx="4320480" cy="369332"/>
          </a:xfrm>
          <a:prstGeom prst="rect">
            <a:avLst/>
          </a:prstGeom>
          <a:noFill/>
        </p:spPr>
        <p:txBody>
          <a:bodyPr wrap="square" rtlCol="0">
            <a:spAutoFit/>
          </a:bodyPr>
          <a:lstStyle/>
          <a:p>
            <a:r>
              <a:rPr lang="en-US" b="1" dirty="0"/>
              <a:t>1</a:t>
            </a:r>
            <a:r>
              <a:rPr lang="en-US" b="1" baseline="30000" dirty="0"/>
              <a:t>st</a:t>
            </a:r>
            <a:r>
              <a:rPr lang="en-US" b="1" dirty="0"/>
              <a:t> Expert: Sales &amp; Marketing Director</a:t>
            </a:r>
            <a:endParaRPr lang="en-GB" b="1" dirty="0"/>
          </a:p>
        </p:txBody>
      </p:sp>
    </p:spTree>
    <p:extLst>
      <p:ext uri="{BB962C8B-B14F-4D97-AF65-F5344CB8AC3E}">
        <p14:creationId xmlns:p14="http://schemas.microsoft.com/office/powerpoint/2010/main" val="1646823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5F7C5-F1F0-4BD3-B9BB-AB9B54B79204}"/>
              </a:ext>
            </a:extLst>
          </p:cNvPr>
          <p:cNvSpPr>
            <a:spLocks noGrp="1"/>
          </p:cNvSpPr>
          <p:nvPr>
            <p:ph type="title"/>
          </p:nvPr>
        </p:nvSpPr>
        <p:spPr>
          <a:xfrm>
            <a:off x="457200" y="260648"/>
            <a:ext cx="8229600" cy="1143000"/>
          </a:xfrm>
        </p:spPr>
        <p:txBody>
          <a:bodyPr/>
          <a:lstStyle/>
          <a:p>
            <a:r>
              <a:rPr lang="en-GB" dirty="0"/>
              <a:t>Case Study (7/17)</a:t>
            </a:r>
          </a:p>
        </p:txBody>
      </p:sp>
      <p:pic>
        <p:nvPicPr>
          <p:cNvPr id="4" name="Picture Placeholder 7" descr="A picture containing crossword puzzle&#10;&#10;Description automatically generated">
            <a:extLst>
              <a:ext uri="{FF2B5EF4-FFF2-40B4-BE49-F238E27FC236}">
                <a16:creationId xmlns:a16="http://schemas.microsoft.com/office/drawing/2014/main" id="{DB28E275-2B8D-43A1-B0B3-6E6B0B80474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71" b="71"/>
          <a:stretch>
            <a:fillRect/>
          </a:stretch>
        </p:blipFill>
        <p:spPr>
          <a:xfrm>
            <a:off x="971600" y="1844824"/>
            <a:ext cx="7416824" cy="3763470"/>
          </a:xfrm>
        </p:spPr>
      </p:pic>
      <p:sp>
        <p:nvSpPr>
          <p:cNvPr id="5" name="TextBox 4">
            <a:extLst>
              <a:ext uri="{FF2B5EF4-FFF2-40B4-BE49-F238E27FC236}">
                <a16:creationId xmlns:a16="http://schemas.microsoft.com/office/drawing/2014/main" id="{287EC1CA-5634-486E-90BE-B79603481B5C}"/>
              </a:ext>
            </a:extLst>
          </p:cNvPr>
          <p:cNvSpPr txBox="1"/>
          <p:nvPr/>
        </p:nvSpPr>
        <p:spPr>
          <a:xfrm>
            <a:off x="863588" y="1446565"/>
            <a:ext cx="4320480" cy="369332"/>
          </a:xfrm>
          <a:prstGeom prst="rect">
            <a:avLst/>
          </a:prstGeom>
          <a:noFill/>
        </p:spPr>
        <p:txBody>
          <a:bodyPr wrap="square" rtlCol="0">
            <a:spAutoFit/>
          </a:bodyPr>
          <a:lstStyle/>
          <a:p>
            <a:r>
              <a:rPr lang="en-US" b="1" dirty="0"/>
              <a:t>2</a:t>
            </a:r>
            <a:r>
              <a:rPr lang="en-US" b="1" baseline="30000" dirty="0"/>
              <a:t>nd</a:t>
            </a:r>
            <a:r>
              <a:rPr lang="en-US" b="1" dirty="0"/>
              <a:t> Expert: Product Manager Director</a:t>
            </a:r>
            <a:endParaRPr lang="en-GB" b="1" dirty="0"/>
          </a:p>
        </p:txBody>
      </p:sp>
      <p:sp>
        <p:nvSpPr>
          <p:cNvPr id="6" name="TextBox 5">
            <a:extLst>
              <a:ext uri="{FF2B5EF4-FFF2-40B4-BE49-F238E27FC236}">
                <a16:creationId xmlns:a16="http://schemas.microsoft.com/office/drawing/2014/main" id="{EED7D986-3812-4CC2-9431-2B4FA961914B}"/>
              </a:ext>
            </a:extLst>
          </p:cNvPr>
          <p:cNvSpPr txBox="1"/>
          <p:nvPr/>
        </p:nvSpPr>
        <p:spPr>
          <a:xfrm>
            <a:off x="3491880" y="5608294"/>
            <a:ext cx="2736304" cy="584775"/>
          </a:xfrm>
          <a:prstGeom prst="rect">
            <a:avLst/>
          </a:prstGeom>
          <a:noFill/>
        </p:spPr>
        <p:txBody>
          <a:bodyPr wrap="square" rtlCol="0">
            <a:spAutoFit/>
          </a:bodyPr>
          <a:lstStyle/>
          <a:p>
            <a:r>
              <a:rPr lang="en-US" sz="1600" b="1" i="1" dirty="0"/>
              <a:t>Linguistic Matrix for the 2</a:t>
            </a:r>
            <a:r>
              <a:rPr lang="en-US" sz="1600" b="1" i="1" baseline="30000" dirty="0"/>
              <a:t>nd</a:t>
            </a:r>
            <a:r>
              <a:rPr lang="en-US" sz="1600" b="1" i="1" dirty="0"/>
              <a:t> expert</a:t>
            </a:r>
            <a:endParaRPr lang="en-GB" sz="1600" b="1" i="1" dirty="0"/>
          </a:p>
        </p:txBody>
      </p:sp>
    </p:spTree>
    <p:extLst>
      <p:ext uri="{BB962C8B-B14F-4D97-AF65-F5344CB8AC3E}">
        <p14:creationId xmlns:p14="http://schemas.microsoft.com/office/powerpoint/2010/main" val="204499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3CA6E-203A-4EBC-8518-D0983A135C19}"/>
              </a:ext>
            </a:extLst>
          </p:cNvPr>
          <p:cNvSpPr>
            <a:spLocks noGrp="1"/>
          </p:cNvSpPr>
          <p:nvPr>
            <p:ph type="title"/>
          </p:nvPr>
        </p:nvSpPr>
        <p:spPr>
          <a:xfrm>
            <a:off x="457200" y="160337"/>
            <a:ext cx="8229600" cy="1143000"/>
          </a:xfrm>
        </p:spPr>
        <p:txBody>
          <a:bodyPr/>
          <a:lstStyle/>
          <a:p>
            <a:r>
              <a:rPr lang="en-GB" dirty="0"/>
              <a:t>Case Study (8/17)</a:t>
            </a:r>
          </a:p>
        </p:txBody>
      </p:sp>
      <p:sp>
        <p:nvSpPr>
          <p:cNvPr id="3" name="Content Placeholder 2">
            <a:extLst>
              <a:ext uri="{FF2B5EF4-FFF2-40B4-BE49-F238E27FC236}">
                <a16:creationId xmlns:a16="http://schemas.microsoft.com/office/drawing/2014/main" id="{23BDD461-8EBB-4451-8AE5-686D941A5D13}"/>
              </a:ext>
            </a:extLst>
          </p:cNvPr>
          <p:cNvSpPr>
            <a:spLocks noGrp="1"/>
          </p:cNvSpPr>
          <p:nvPr>
            <p:ph idx="1"/>
          </p:nvPr>
        </p:nvSpPr>
        <p:spPr>
          <a:xfrm>
            <a:off x="457200" y="1417638"/>
            <a:ext cx="8229600" cy="4708525"/>
          </a:xfrm>
        </p:spPr>
        <p:txBody>
          <a:bodyPr>
            <a:normAutofit/>
          </a:bodyPr>
          <a:lstStyle/>
          <a:p>
            <a:pPr marL="0" indent="0" algn="just">
              <a:buNone/>
            </a:pPr>
            <a:r>
              <a:rPr lang="en-GB" sz="2400" b="1" dirty="0"/>
              <a:t>Defuzzification of Linguistic Values</a:t>
            </a:r>
          </a:p>
          <a:p>
            <a:pPr algn="just"/>
            <a:r>
              <a:rPr lang="en-GB" sz="2400" dirty="0"/>
              <a:t>In order to extract the weight matrix, all linguistic values must be converted to numerical. This is achieved through defuzzification.</a:t>
            </a:r>
          </a:p>
          <a:p>
            <a:pPr algn="just"/>
            <a:r>
              <a:rPr lang="en-GB" sz="2400" dirty="0"/>
              <a:t>The defuzzification technique to be used is the </a:t>
            </a:r>
            <a:r>
              <a:rPr lang="en-GB" sz="2400" b="1" dirty="0"/>
              <a:t>COA-</a:t>
            </a:r>
            <a:r>
              <a:rPr lang="en-GB" sz="2400" b="1" dirty="0" err="1"/>
              <a:t>Center</a:t>
            </a:r>
            <a:r>
              <a:rPr lang="en-GB" sz="2400" b="1" dirty="0"/>
              <a:t> of Area method.</a:t>
            </a:r>
          </a:p>
        </p:txBody>
      </p:sp>
      <p:pic>
        <p:nvPicPr>
          <p:cNvPr id="4" name="Picture 2">
            <a:extLst>
              <a:ext uri="{FF2B5EF4-FFF2-40B4-BE49-F238E27FC236}">
                <a16:creationId xmlns:a16="http://schemas.microsoft.com/office/drawing/2014/main" id="{2B0CA5ED-59A8-4579-AA36-C90C238125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4005064"/>
            <a:ext cx="6232094" cy="2433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4864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753F7-F7CC-4FC2-9EF7-A9F5F5DFD9EB}"/>
              </a:ext>
            </a:extLst>
          </p:cNvPr>
          <p:cNvSpPr>
            <a:spLocks noGrp="1"/>
          </p:cNvSpPr>
          <p:nvPr>
            <p:ph type="title"/>
          </p:nvPr>
        </p:nvSpPr>
        <p:spPr/>
        <p:txBody>
          <a:bodyPr/>
          <a:lstStyle/>
          <a:p>
            <a:r>
              <a:rPr lang="en-GB" dirty="0"/>
              <a:t>Case Study (9/17)</a:t>
            </a:r>
          </a:p>
        </p:txBody>
      </p:sp>
      <p:pic>
        <p:nvPicPr>
          <p:cNvPr id="4" name="Picture Placeholder 6" descr="A close up of a piece of paper&#10;&#10;Description automatically generated">
            <a:extLst>
              <a:ext uri="{FF2B5EF4-FFF2-40B4-BE49-F238E27FC236}">
                <a16:creationId xmlns:a16="http://schemas.microsoft.com/office/drawing/2014/main" id="{645E8974-2947-4F7F-A94E-103D85344C5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405" b="405"/>
          <a:stretch>
            <a:fillRect/>
          </a:stretch>
        </p:blipFill>
        <p:spPr>
          <a:xfrm>
            <a:off x="1259632" y="1700808"/>
            <a:ext cx="6984776" cy="3888432"/>
          </a:xfrm>
        </p:spPr>
      </p:pic>
      <p:sp>
        <p:nvSpPr>
          <p:cNvPr id="6" name="TextBox 5">
            <a:extLst>
              <a:ext uri="{FF2B5EF4-FFF2-40B4-BE49-F238E27FC236}">
                <a16:creationId xmlns:a16="http://schemas.microsoft.com/office/drawing/2014/main" id="{0EF9F8BF-0D3C-4171-AAB8-817B0997AF3C}"/>
              </a:ext>
            </a:extLst>
          </p:cNvPr>
          <p:cNvSpPr txBox="1"/>
          <p:nvPr/>
        </p:nvSpPr>
        <p:spPr>
          <a:xfrm>
            <a:off x="4067944" y="5589240"/>
            <a:ext cx="2448272" cy="369332"/>
          </a:xfrm>
          <a:prstGeom prst="rect">
            <a:avLst/>
          </a:prstGeom>
          <a:noFill/>
        </p:spPr>
        <p:txBody>
          <a:bodyPr wrap="square" rtlCol="0">
            <a:spAutoFit/>
          </a:bodyPr>
          <a:lstStyle/>
          <a:p>
            <a:r>
              <a:rPr lang="en-US" b="1" i="1" dirty="0"/>
              <a:t>Weight Matrix</a:t>
            </a:r>
            <a:endParaRPr lang="en-GB" b="1" i="1" dirty="0"/>
          </a:p>
        </p:txBody>
      </p:sp>
    </p:spTree>
    <p:extLst>
      <p:ext uri="{BB962C8B-B14F-4D97-AF65-F5344CB8AC3E}">
        <p14:creationId xmlns:p14="http://schemas.microsoft.com/office/powerpoint/2010/main" val="2485807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FFAF4-3FD3-47B1-99EC-1A79827F5BC7}"/>
              </a:ext>
            </a:extLst>
          </p:cNvPr>
          <p:cNvSpPr>
            <a:spLocks noGrp="1"/>
          </p:cNvSpPr>
          <p:nvPr>
            <p:ph type="title"/>
          </p:nvPr>
        </p:nvSpPr>
        <p:spPr/>
        <p:txBody>
          <a:bodyPr/>
          <a:lstStyle/>
          <a:p>
            <a:r>
              <a:rPr lang="en-GB" dirty="0"/>
              <a:t>Case Study (10/17)</a:t>
            </a:r>
          </a:p>
        </p:txBody>
      </p:sp>
      <p:pic>
        <p:nvPicPr>
          <p:cNvPr id="4" name="Picture 2">
            <a:extLst>
              <a:ext uri="{FF2B5EF4-FFF2-40B4-BE49-F238E27FC236}">
                <a16:creationId xmlns:a16="http://schemas.microsoft.com/office/drawing/2014/main" id="{33F5C6DA-05C8-432E-A7A7-88449EB0AD7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47097" y="1417638"/>
            <a:ext cx="8049806"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B3717481-CDE0-4819-963A-2CCE91F6A374}"/>
              </a:ext>
            </a:extLst>
          </p:cNvPr>
          <p:cNvSpPr txBox="1"/>
          <p:nvPr/>
        </p:nvSpPr>
        <p:spPr>
          <a:xfrm>
            <a:off x="3995936" y="6124059"/>
            <a:ext cx="1368152" cy="369332"/>
          </a:xfrm>
          <a:prstGeom prst="rect">
            <a:avLst/>
          </a:prstGeom>
          <a:noFill/>
        </p:spPr>
        <p:txBody>
          <a:bodyPr wrap="square" rtlCol="0">
            <a:spAutoFit/>
          </a:bodyPr>
          <a:lstStyle/>
          <a:p>
            <a:r>
              <a:rPr lang="en-US" b="1" i="1" dirty="0"/>
              <a:t>FCM Model</a:t>
            </a:r>
            <a:endParaRPr lang="en-GB" b="1" i="1" dirty="0"/>
          </a:p>
        </p:txBody>
      </p:sp>
    </p:spTree>
    <p:extLst>
      <p:ext uri="{BB962C8B-B14F-4D97-AF65-F5344CB8AC3E}">
        <p14:creationId xmlns:p14="http://schemas.microsoft.com/office/powerpoint/2010/main" val="3403418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EF08E-25F5-4062-9061-E8B6DBEEE44C}"/>
              </a:ext>
            </a:extLst>
          </p:cNvPr>
          <p:cNvSpPr>
            <a:spLocks noGrp="1"/>
          </p:cNvSpPr>
          <p:nvPr>
            <p:ph type="title"/>
          </p:nvPr>
        </p:nvSpPr>
        <p:spPr/>
        <p:txBody>
          <a:bodyPr/>
          <a:lstStyle/>
          <a:p>
            <a:r>
              <a:rPr lang="en-GB" dirty="0"/>
              <a:t>Case Study (11/17)</a:t>
            </a:r>
          </a:p>
        </p:txBody>
      </p:sp>
      <p:graphicFrame>
        <p:nvGraphicFramePr>
          <p:cNvPr id="13" name="Table 12">
            <a:extLst>
              <a:ext uri="{FF2B5EF4-FFF2-40B4-BE49-F238E27FC236}">
                <a16:creationId xmlns:a16="http://schemas.microsoft.com/office/drawing/2014/main" id="{52674EB4-B710-474D-B697-DE9BECD2CB77}"/>
              </a:ext>
            </a:extLst>
          </p:cNvPr>
          <p:cNvGraphicFramePr>
            <a:graphicFrameLocks noGrp="1"/>
          </p:cNvGraphicFramePr>
          <p:nvPr>
            <p:extLst>
              <p:ext uri="{D42A27DB-BD31-4B8C-83A1-F6EECF244321}">
                <p14:modId xmlns:p14="http://schemas.microsoft.com/office/powerpoint/2010/main" val="1643521534"/>
              </p:ext>
            </p:extLst>
          </p:nvPr>
        </p:nvGraphicFramePr>
        <p:xfrm>
          <a:off x="1115616" y="1700808"/>
          <a:ext cx="2489980" cy="1463040"/>
        </p:xfrm>
        <a:graphic>
          <a:graphicData uri="http://schemas.openxmlformats.org/drawingml/2006/table">
            <a:tbl>
              <a:tblPr firstRow="1" bandRow="1">
                <a:tableStyleId>{D7AC3CCA-C797-4891-BE02-D94E43425B78}</a:tableStyleId>
              </a:tblPr>
              <a:tblGrid>
                <a:gridCol w="622495">
                  <a:extLst>
                    <a:ext uri="{9D8B030D-6E8A-4147-A177-3AD203B41FA5}">
                      <a16:colId xmlns:a16="http://schemas.microsoft.com/office/drawing/2014/main" val="3689903552"/>
                    </a:ext>
                  </a:extLst>
                </a:gridCol>
                <a:gridCol w="622495">
                  <a:extLst>
                    <a:ext uri="{9D8B030D-6E8A-4147-A177-3AD203B41FA5}">
                      <a16:colId xmlns:a16="http://schemas.microsoft.com/office/drawing/2014/main" val="2950319752"/>
                    </a:ext>
                  </a:extLst>
                </a:gridCol>
                <a:gridCol w="622495">
                  <a:extLst>
                    <a:ext uri="{9D8B030D-6E8A-4147-A177-3AD203B41FA5}">
                      <a16:colId xmlns:a16="http://schemas.microsoft.com/office/drawing/2014/main" val="2098619594"/>
                    </a:ext>
                  </a:extLst>
                </a:gridCol>
                <a:gridCol w="622495">
                  <a:extLst>
                    <a:ext uri="{9D8B030D-6E8A-4147-A177-3AD203B41FA5}">
                      <a16:colId xmlns:a16="http://schemas.microsoft.com/office/drawing/2014/main" val="2492698225"/>
                    </a:ext>
                  </a:extLst>
                </a:gridCol>
              </a:tblGrid>
              <a:tr h="356491">
                <a:tc>
                  <a:txBody>
                    <a:bodyPr/>
                    <a:lstStyle/>
                    <a:p>
                      <a:r>
                        <a:rPr lang="el-GR"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857785386"/>
                  </a:ext>
                </a:extLst>
              </a:tr>
              <a:tr h="356491">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413901218"/>
                  </a:ext>
                </a:extLst>
              </a:tr>
              <a:tr h="356491">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0.5</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3128596714"/>
                  </a:ext>
                </a:extLst>
              </a:tr>
              <a:tr h="356491">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3769646544"/>
                  </a:ext>
                </a:extLst>
              </a:tr>
            </a:tbl>
          </a:graphicData>
        </a:graphic>
      </p:graphicFrame>
      <p:graphicFrame>
        <p:nvGraphicFramePr>
          <p:cNvPr id="15" name="Table 14">
            <a:extLst>
              <a:ext uri="{FF2B5EF4-FFF2-40B4-BE49-F238E27FC236}">
                <a16:creationId xmlns:a16="http://schemas.microsoft.com/office/drawing/2014/main" id="{25D35189-A320-4CBC-8338-F1DDB57BE989}"/>
              </a:ext>
            </a:extLst>
          </p:cNvPr>
          <p:cNvGraphicFramePr>
            <a:graphicFrameLocks noGrp="1"/>
          </p:cNvGraphicFramePr>
          <p:nvPr>
            <p:extLst>
              <p:ext uri="{D42A27DB-BD31-4B8C-83A1-F6EECF244321}">
                <p14:modId xmlns:p14="http://schemas.microsoft.com/office/powerpoint/2010/main" val="1485623798"/>
              </p:ext>
            </p:extLst>
          </p:nvPr>
        </p:nvGraphicFramePr>
        <p:xfrm>
          <a:off x="1072672" y="4123394"/>
          <a:ext cx="2532924" cy="1803840"/>
        </p:xfrm>
        <a:graphic>
          <a:graphicData uri="http://schemas.openxmlformats.org/drawingml/2006/table">
            <a:tbl>
              <a:tblPr firstRow="1" bandRow="1">
                <a:tableStyleId>{D7AC3CCA-C797-4891-BE02-D94E43425B78}</a:tableStyleId>
              </a:tblPr>
              <a:tblGrid>
                <a:gridCol w="844308">
                  <a:extLst>
                    <a:ext uri="{9D8B030D-6E8A-4147-A177-3AD203B41FA5}">
                      <a16:colId xmlns:a16="http://schemas.microsoft.com/office/drawing/2014/main" val="3689903552"/>
                    </a:ext>
                  </a:extLst>
                </a:gridCol>
                <a:gridCol w="844308">
                  <a:extLst>
                    <a:ext uri="{9D8B030D-6E8A-4147-A177-3AD203B41FA5}">
                      <a16:colId xmlns:a16="http://schemas.microsoft.com/office/drawing/2014/main" val="2950319752"/>
                    </a:ext>
                  </a:extLst>
                </a:gridCol>
                <a:gridCol w="844308">
                  <a:extLst>
                    <a:ext uri="{9D8B030D-6E8A-4147-A177-3AD203B41FA5}">
                      <a16:colId xmlns:a16="http://schemas.microsoft.com/office/drawing/2014/main" val="2098619594"/>
                    </a:ext>
                  </a:extLst>
                </a:gridCol>
              </a:tblGrid>
              <a:tr h="450960">
                <a:tc>
                  <a:txBody>
                    <a:bodyPr/>
                    <a:lstStyle/>
                    <a:p>
                      <a:r>
                        <a:rPr lang="el-GR" dirty="0">
                          <a:latin typeface="Cambria Math" panose="02040503050406030204" pitchFamily="18" charset="0"/>
                          <a:ea typeface="Cambria Math" panose="02040503050406030204" pitchFamily="18" charset="0"/>
                        </a:rPr>
                        <a:t>0.875</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0.375</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857785386"/>
                  </a:ext>
                </a:extLst>
              </a:tr>
              <a:tr h="450960">
                <a:tc>
                  <a:txBody>
                    <a:bodyPr/>
                    <a:lstStyle/>
                    <a:p>
                      <a:r>
                        <a:rPr lang="el-GR" b="1"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-0.25</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413901218"/>
                  </a:ext>
                </a:extLst>
              </a:tr>
              <a:tr h="450960">
                <a:tc>
                  <a:txBody>
                    <a:bodyPr/>
                    <a:lstStyle/>
                    <a:p>
                      <a:r>
                        <a:rPr lang="el-GR" b="1" dirty="0">
                          <a:latin typeface="Cambria Math" panose="02040503050406030204" pitchFamily="18" charset="0"/>
                          <a:ea typeface="Cambria Math" panose="02040503050406030204" pitchFamily="18" charset="0"/>
                        </a:rPr>
                        <a:t>0.375</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3128596714"/>
                  </a:ext>
                </a:extLst>
              </a:tr>
              <a:tr h="450960">
                <a:tc>
                  <a:txBody>
                    <a:bodyPr/>
                    <a:lstStyle/>
                    <a:p>
                      <a:r>
                        <a:rPr lang="el-GR" b="1" dirty="0">
                          <a:latin typeface="Cambria Math" panose="02040503050406030204" pitchFamily="18" charset="0"/>
                          <a:ea typeface="Cambria Math" panose="02040503050406030204" pitchFamily="18" charset="0"/>
                        </a:rPr>
                        <a:t>0.125</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0.375</a:t>
                      </a:r>
                      <a:endParaRPr lang="en-GB" b="1" i="0" dirty="0">
                        <a:latin typeface="Cambria Math" panose="02040503050406030204" pitchFamily="18" charset="0"/>
                        <a:ea typeface="Cambria Math" panose="02040503050406030204" pitchFamily="18" charset="0"/>
                      </a:endParaRPr>
                    </a:p>
                  </a:txBody>
                  <a:tcPr/>
                </a:tc>
                <a:tc>
                  <a:txBody>
                    <a:bodyPr/>
                    <a:lstStyle/>
                    <a:p>
                      <a:r>
                        <a:rPr lang="el-GR" b="1" dirty="0">
                          <a:latin typeface="Cambria Math" panose="02040503050406030204" pitchFamily="18" charset="0"/>
                          <a:ea typeface="Cambria Math" panose="02040503050406030204" pitchFamily="18" charset="0"/>
                        </a:rPr>
                        <a:t>0.125</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3769646544"/>
                  </a:ext>
                </a:extLst>
              </a:tr>
            </a:tbl>
          </a:graphicData>
        </a:graphic>
      </p:graphicFrame>
      <p:graphicFrame>
        <p:nvGraphicFramePr>
          <p:cNvPr id="17" name="Table 16">
            <a:extLst>
              <a:ext uri="{FF2B5EF4-FFF2-40B4-BE49-F238E27FC236}">
                <a16:creationId xmlns:a16="http://schemas.microsoft.com/office/drawing/2014/main" id="{CAEEFB2A-A63F-48A8-BC9D-49039B8C3880}"/>
              </a:ext>
            </a:extLst>
          </p:cNvPr>
          <p:cNvGraphicFramePr>
            <a:graphicFrameLocks noGrp="1"/>
          </p:cNvGraphicFramePr>
          <p:nvPr>
            <p:extLst>
              <p:ext uri="{D42A27DB-BD31-4B8C-83A1-F6EECF244321}">
                <p14:modId xmlns:p14="http://schemas.microsoft.com/office/powerpoint/2010/main" val="3461534104"/>
              </p:ext>
            </p:extLst>
          </p:nvPr>
        </p:nvGraphicFramePr>
        <p:xfrm>
          <a:off x="5060980" y="1730900"/>
          <a:ext cx="3625820" cy="365760"/>
        </p:xfrm>
        <a:graphic>
          <a:graphicData uri="http://schemas.openxmlformats.org/drawingml/2006/table">
            <a:tbl>
              <a:tblPr firstRow="1" bandRow="1">
                <a:tableStyleId>{D7AC3CCA-C797-4891-BE02-D94E43425B78}</a:tableStyleId>
              </a:tblPr>
              <a:tblGrid>
                <a:gridCol w="961524">
                  <a:extLst>
                    <a:ext uri="{9D8B030D-6E8A-4147-A177-3AD203B41FA5}">
                      <a16:colId xmlns:a16="http://schemas.microsoft.com/office/drawing/2014/main" val="3689903552"/>
                    </a:ext>
                  </a:extLst>
                </a:gridCol>
                <a:gridCol w="856526">
                  <a:extLst>
                    <a:ext uri="{9D8B030D-6E8A-4147-A177-3AD203B41FA5}">
                      <a16:colId xmlns:a16="http://schemas.microsoft.com/office/drawing/2014/main" val="2950319752"/>
                    </a:ext>
                  </a:extLst>
                </a:gridCol>
                <a:gridCol w="871666">
                  <a:extLst>
                    <a:ext uri="{9D8B030D-6E8A-4147-A177-3AD203B41FA5}">
                      <a16:colId xmlns:a16="http://schemas.microsoft.com/office/drawing/2014/main" val="2098619594"/>
                    </a:ext>
                  </a:extLst>
                </a:gridCol>
                <a:gridCol w="936104">
                  <a:extLst>
                    <a:ext uri="{9D8B030D-6E8A-4147-A177-3AD203B41FA5}">
                      <a16:colId xmlns:a16="http://schemas.microsoft.com/office/drawing/2014/main" val="2492698225"/>
                    </a:ext>
                  </a:extLst>
                </a:gridCol>
              </a:tblGrid>
              <a:tr h="360040">
                <a:tc>
                  <a:txBody>
                    <a:bodyPr/>
                    <a:lstStyle/>
                    <a:p>
                      <a:r>
                        <a:rPr lang="el-GR" dirty="0">
                          <a:latin typeface="Cambria Math" panose="02040503050406030204" pitchFamily="18" charset="0"/>
                          <a:ea typeface="Cambria Math" panose="02040503050406030204" pitchFamily="18" charset="0"/>
                        </a:rPr>
                        <a:t>-0,875</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0.375</a:t>
                      </a:r>
                      <a:endParaRPr lang="en-GB" b="1" i="0" dirty="0">
                        <a:latin typeface="Cambria Math" panose="02040503050406030204" pitchFamily="18" charset="0"/>
                        <a:ea typeface="Cambria Math" panose="02040503050406030204" pitchFamily="18" charset="0"/>
                      </a:endParaRPr>
                    </a:p>
                  </a:txBody>
                  <a:tcPr/>
                </a:tc>
                <a:tc>
                  <a:txBody>
                    <a:bodyPr/>
                    <a:lstStyle/>
                    <a:p>
                      <a:r>
                        <a:rPr lang="el-GR" dirty="0">
                          <a:latin typeface="Cambria Math" panose="02040503050406030204" pitchFamily="18" charset="0"/>
                          <a:ea typeface="Cambria Math" panose="02040503050406030204" pitchFamily="18" charset="0"/>
                        </a:rPr>
                        <a:t>0.625</a:t>
                      </a:r>
                      <a:endParaRPr lang="en-GB" b="1" i="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1857785386"/>
                  </a:ext>
                </a:extLst>
              </a:tr>
            </a:tbl>
          </a:graphicData>
        </a:graphic>
      </p:graphicFrame>
      <p:sp>
        <p:nvSpPr>
          <p:cNvPr id="21" name="TextBox 20">
            <a:extLst>
              <a:ext uri="{FF2B5EF4-FFF2-40B4-BE49-F238E27FC236}">
                <a16:creationId xmlns:a16="http://schemas.microsoft.com/office/drawing/2014/main" id="{5DF476EF-1806-4DEB-A5F2-1E316F6C6F48}"/>
              </a:ext>
            </a:extLst>
          </p:cNvPr>
          <p:cNvSpPr txBox="1"/>
          <p:nvPr/>
        </p:nvSpPr>
        <p:spPr>
          <a:xfrm>
            <a:off x="430270" y="1696550"/>
            <a:ext cx="432048" cy="400110"/>
          </a:xfrm>
          <a:prstGeom prst="rect">
            <a:avLst/>
          </a:prstGeom>
          <a:noFill/>
        </p:spPr>
        <p:txBody>
          <a:bodyPr wrap="square" rtlCol="0">
            <a:spAutoFit/>
          </a:bodyPr>
          <a:lstStyle/>
          <a:p>
            <a:r>
              <a:rPr lang="en-GB" sz="2000" b="1" dirty="0"/>
              <a:t>A.</a:t>
            </a:r>
          </a:p>
        </p:txBody>
      </p:sp>
      <p:sp>
        <p:nvSpPr>
          <p:cNvPr id="22" name="TextBox 21">
            <a:extLst>
              <a:ext uri="{FF2B5EF4-FFF2-40B4-BE49-F238E27FC236}">
                <a16:creationId xmlns:a16="http://schemas.microsoft.com/office/drawing/2014/main" id="{2B70414C-B12D-4A14-B40C-87B1C1926890}"/>
              </a:ext>
            </a:extLst>
          </p:cNvPr>
          <p:cNvSpPr txBox="1"/>
          <p:nvPr/>
        </p:nvSpPr>
        <p:spPr>
          <a:xfrm>
            <a:off x="4562782" y="1696550"/>
            <a:ext cx="432048" cy="400110"/>
          </a:xfrm>
          <a:prstGeom prst="rect">
            <a:avLst/>
          </a:prstGeom>
          <a:noFill/>
        </p:spPr>
        <p:txBody>
          <a:bodyPr wrap="square" rtlCol="0">
            <a:spAutoFit/>
          </a:bodyPr>
          <a:lstStyle/>
          <a:p>
            <a:r>
              <a:rPr lang="en-GB" sz="2000" b="1" dirty="0"/>
              <a:t>B.</a:t>
            </a:r>
          </a:p>
        </p:txBody>
      </p:sp>
      <p:sp>
        <p:nvSpPr>
          <p:cNvPr id="23" name="TextBox 22">
            <a:extLst>
              <a:ext uri="{FF2B5EF4-FFF2-40B4-BE49-F238E27FC236}">
                <a16:creationId xmlns:a16="http://schemas.microsoft.com/office/drawing/2014/main" id="{4CA96FBD-5DED-44BB-85D8-39B40AAA9977}"/>
              </a:ext>
            </a:extLst>
          </p:cNvPr>
          <p:cNvSpPr txBox="1"/>
          <p:nvPr/>
        </p:nvSpPr>
        <p:spPr>
          <a:xfrm>
            <a:off x="386042" y="4123394"/>
            <a:ext cx="432048" cy="400110"/>
          </a:xfrm>
          <a:prstGeom prst="rect">
            <a:avLst/>
          </a:prstGeom>
          <a:noFill/>
        </p:spPr>
        <p:txBody>
          <a:bodyPr wrap="square" rtlCol="0">
            <a:spAutoFit/>
          </a:bodyPr>
          <a:lstStyle/>
          <a:p>
            <a:r>
              <a:rPr lang="en-GB" sz="2000" b="1" dirty="0"/>
              <a:t>C.</a:t>
            </a:r>
          </a:p>
        </p:txBody>
      </p:sp>
      <p:graphicFrame>
        <p:nvGraphicFramePr>
          <p:cNvPr id="24" name="Table 23">
            <a:extLst>
              <a:ext uri="{FF2B5EF4-FFF2-40B4-BE49-F238E27FC236}">
                <a16:creationId xmlns:a16="http://schemas.microsoft.com/office/drawing/2014/main" id="{759635AD-5FE5-4BCE-A2C2-42A7F380B1A0}"/>
              </a:ext>
            </a:extLst>
          </p:cNvPr>
          <p:cNvGraphicFramePr>
            <a:graphicFrameLocks noGrp="1"/>
          </p:cNvGraphicFramePr>
          <p:nvPr>
            <p:extLst>
              <p:ext uri="{D42A27DB-BD31-4B8C-83A1-F6EECF244321}">
                <p14:modId xmlns:p14="http://schemas.microsoft.com/office/powerpoint/2010/main" val="806482513"/>
              </p:ext>
            </p:extLst>
          </p:nvPr>
        </p:nvGraphicFramePr>
        <p:xfrm>
          <a:off x="4994830" y="4123394"/>
          <a:ext cx="977222" cy="400111"/>
        </p:xfrm>
        <a:graphic>
          <a:graphicData uri="http://schemas.openxmlformats.org/drawingml/2006/table">
            <a:tbl>
              <a:tblPr firstRow="1" bandRow="1">
                <a:tableStyleId>{D7AC3CCA-C797-4891-BE02-D94E43425B78}</a:tableStyleId>
              </a:tblPr>
              <a:tblGrid>
                <a:gridCol w="977222">
                  <a:extLst>
                    <a:ext uri="{9D8B030D-6E8A-4147-A177-3AD203B41FA5}">
                      <a16:colId xmlns:a16="http://schemas.microsoft.com/office/drawing/2014/main" val="3689903552"/>
                    </a:ext>
                  </a:extLst>
                </a:gridCol>
              </a:tblGrid>
              <a:tr h="400111">
                <a:tc>
                  <a:txBody>
                    <a:bodyPr/>
                    <a:lstStyle/>
                    <a:p>
                      <a:r>
                        <a:rPr lang="el-GR" b="1" i="0" dirty="0">
                          <a:latin typeface="Cambria Math" panose="02040503050406030204" pitchFamily="18" charset="0"/>
                          <a:ea typeface="Cambria Math" panose="02040503050406030204" pitchFamily="18" charset="0"/>
                        </a:rPr>
                        <a:t>[0.375]</a:t>
                      </a:r>
                      <a:endParaRPr lang="en-GB" b="1" i="0" dirty="0">
                        <a:latin typeface="Cambria Math" panose="02040503050406030204" pitchFamily="18" charset="0"/>
                        <a:ea typeface="Cambria Math" panose="0204050305040603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57785386"/>
                  </a:ext>
                </a:extLst>
              </a:tr>
            </a:tbl>
          </a:graphicData>
        </a:graphic>
      </p:graphicFrame>
      <p:sp>
        <p:nvSpPr>
          <p:cNvPr id="25" name="TextBox 24">
            <a:extLst>
              <a:ext uri="{FF2B5EF4-FFF2-40B4-BE49-F238E27FC236}">
                <a16:creationId xmlns:a16="http://schemas.microsoft.com/office/drawing/2014/main" id="{9155DED7-F23E-4A1D-8B3E-0C0F6F88B074}"/>
              </a:ext>
            </a:extLst>
          </p:cNvPr>
          <p:cNvSpPr txBox="1"/>
          <p:nvPr/>
        </p:nvSpPr>
        <p:spPr>
          <a:xfrm>
            <a:off x="4562782" y="4123394"/>
            <a:ext cx="432048" cy="400110"/>
          </a:xfrm>
          <a:prstGeom prst="rect">
            <a:avLst/>
          </a:prstGeom>
          <a:noFill/>
        </p:spPr>
        <p:txBody>
          <a:bodyPr wrap="square" rtlCol="0">
            <a:spAutoFit/>
          </a:bodyPr>
          <a:lstStyle/>
          <a:p>
            <a:r>
              <a:rPr lang="en-GB" sz="2000" b="1" dirty="0"/>
              <a:t>D.</a:t>
            </a:r>
          </a:p>
        </p:txBody>
      </p:sp>
      <p:sp>
        <p:nvSpPr>
          <p:cNvPr id="27" name="TextBox 26">
            <a:extLst>
              <a:ext uri="{FF2B5EF4-FFF2-40B4-BE49-F238E27FC236}">
                <a16:creationId xmlns:a16="http://schemas.microsoft.com/office/drawing/2014/main" id="{17F865ED-16EE-49AA-A4E4-9DD8996A553B}"/>
              </a:ext>
            </a:extLst>
          </p:cNvPr>
          <p:cNvSpPr txBox="1"/>
          <p:nvPr/>
        </p:nvSpPr>
        <p:spPr>
          <a:xfrm>
            <a:off x="386042" y="1327218"/>
            <a:ext cx="4114800" cy="369332"/>
          </a:xfrm>
          <a:prstGeom prst="rect">
            <a:avLst/>
          </a:prstGeom>
          <a:noFill/>
        </p:spPr>
        <p:txBody>
          <a:bodyPr wrap="square" rtlCol="0">
            <a:spAutoFit/>
          </a:bodyPr>
          <a:lstStyle/>
          <a:p>
            <a:r>
              <a:rPr lang="en-US" dirty="0"/>
              <a:t>And result in individual weight matrices</a:t>
            </a:r>
            <a:endParaRPr lang="en-GB" dirty="0"/>
          </a:p>
        </p:txBody>
      </p:sp>
    </p:spTree>
    <p:extLst>
      <p:ext uri="{BB962C8B-B14F-4D97-AF65-F5344CB8AC3E}">
        <p14:creationId xmlns:p14="http://schemas.microsoft.com/office/powerpoint/2010/main" val="321040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E9D7-AF51-40E4-911F-2215BA8E93D3}"/>
              </a:ext>
            </a:extLst>
          </p:cNvPr>
          <p:cNvSpPr>
            <a:spLocks noGrp="1"/>
          </p:cNvSpPr>
          <p:nvPr>
            <p:ph type="title"/>
          </p:nvPr>
        </p:nvSpPr>
        <p:spPr/>
        <p:txBody>
          <a:bodyPr/>
          <a:lstStyle/>
          <a:p>
            <a:r>
              <a:rPr lang="en-GB" dirty="0"/>
              <a:t>Case Study (12/17)</a:t>
            </a:r>
          </a:p>
        </p:txBody>
      </p:sp>
      <p:sp>
        <p:nvSpPr>
          <p:cNvPr id="3" name="Content Placeholder 2">
            <a:extLst>
              <a:ext uri="{FF2B5EF4-FFF2-40B4-BE49-F238E27FC236}">
                <a16:creationId xmlns:a16="http://schemas.microsoft.com/office/drawing/2014/main" id="{6B542BB0-26FE-429B-ACB4-9CAB84A29284}"/>
              </a:ext>
            </a:extLst>
          </p:cNvPr>
          <p:cNvSpPr>
            <a:spLocks noGrp="1"/>
          </p:cNvSpPr>
          <p:nvPr>
            <p:ph idx="1"/>
          </p:nvPr>
        </p:nvSpPr>
        <p:spPr>
          <a:xfrm>
            <a:off x="457200" y="1600201"/>
            <a:ext cx="7715200" cy="1828799"/>
          </a:xfrm>
        </p:spPr>
        <p:txBody>
          <a:bodyPr>
            <a:normAutofit fontScale="92500" lnSpcReduction="10000"/>
          </a:bodyPr>
          <a:lstStyle/>
          <a:p>
            <a:pPr algn="just"/>
            <a:r>
              <a:rPr lang="en-GB" sz="2400" dirty="0"/>
              <a:t>For each product separately the Experts should provide word values for all input and status concepts.</a:t>
            </a:r>
          </a:p>
          <a:p>
            <a:pPr algn="just"/>
            <a:r>
              <a:rPr lang="en-GB" sz="2400" dirty="0"/>
              <a:t>With the help of the Trapezoidal Participation Function we will export the starting values we will enter into our code for each Concept.</a:t>
            </a:r>
          </a:p>
        </p:txBody>
      </p:sp>
      <p:pic>
        <p:nvPicPr>
          <p:cNvPr id="4" name="Picture 2" descr="44998523_542223789537595_6787736571949875200_n">
            <a:extLst>
              <a:ext uri="{FF2B5EF4-FFF2-40B4-BE49-F238E27FC236}">
                <a16:creationId xmlns:a16="http://schemas.microsoft.com/office/drawing/2014/main" id="{34B3585E-B35D-48B1-949E-80D1015A6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388" y="3429000"/>
            <a:ext cx="7416824" cy="2971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058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2E52A-6432-4DC0-AF90-F1F8ACBA1EDA}"/>
              </a:ext>
            </a:extLst>
          </p:cNvPr>
          <p:cNvSpPr>
            <a:spLocks noGrp="1"/>
          </p:cNvSpPr>
          <p:nvPr>
            <p:ph type="title"/>
          </p:nvPr>
        </p:nvSpPr>
        <p:spPr/>
        <p:txBody>
          <a:bodyPr/>
          <a:lstStyle/>
          <a:p>
            <a:r>
              <a:rPr lang="en-GB" dirty="0"/>
              <a:t>Case Study (13/17)</a:t>
            </a:r>
          </a:p>
        </p:txBody>
      </p:sp>
      <p:sp>
        <p:nvSpPr>
          <p:cNvPr id="3" name="Content Placeholder 2">
            <a:extLst>
              <a:ext uri="{FF2B5EF4-FFF2-40B4-BE49-F238E27FC236}">
                <a16:creationId xmlns:a16="http://schemas.microsoft.com/office/drawing/2014/main" id="{281AEE1D-5AAC-4407-864A-D645586ECAA6}"/>
              </a:ext>
            </a:extLst>
          </p:cNvPr>
          <p:cNvSpPr>
            <a:spLocks noGrp="1"/>
          </p:cNvSpPr>
          <p:nvPr>
            <p:ph idx="1"/>
          </p:nvPr>
        </p:nvSpPr>
        <p:spPr/>
        <p:txBody>
          <a:bodyPr>
            <a:normAutofit fontScale="92500"/>
          </a:bodyPr>
          <a:lstStyle/>
          <a:p>
            <a:pPr algn="just"/>
            <a:r>
              <a:rPr lang="en-GB" sz="2400" dirty="0"/>
              <a:t>Applying the new approach of the Mathematical Model we </a:t>
            </a:r>
            <a:r>
              <a:rPr lang="en-GB" sz="2400" dirty="0" err="1"/>
              <a:t>analyzed</a:t>
            </a:r>
            <a:r>
              <a:rPr lang="en-GB" sz="2400" dirty="0"/>
              <a:t> earlier we will first check whether the MATLAB model we created with the help of MATLAB leads to the expected output (</a:t>
            </a:r>
            <a:r>
              <a:rPr lang="en-GB" sz="2400" dirty="0" err="1"/>
              <a:t>p.p.d</a:t>
            </a:r>
            <a:r>
              <a:rPr lang="en-GB" sz="2400" dirty="0"/>
              <a:t>) for 2 Ideal bikes already on the market.</a:t>
            </a:r>
          </a:p>
          <a:p>
            <a:pPr algn="just"/>
            <a:r>
              <a:rPr lang="en-GB" sz="2400" dirty="0"/>
              <a:t>The first bike is the CITYRUN which sold out and is therefore considered successful as a product and the second is the TRAXER-E9 whose sales were not as expected.</a:t>
            </a:r>
          </a:p>
          <a:p>
            <a:pPr algn="just"/>
            <a:r>
              <a:rPr lang="en-GB" sz="2400" dirty="0"/>
              <a:t> Therefore in the first bike the expected output (</a:t>
            </a:r>
            <a:r>
              <a:rPr lang="en-GB" sz="2400" dirty="0" err="1"/>
              <a:t>p.p.d</a:t>
            </a:r>
            <a:r>
              <a:rPr lang="en-GB" sz="2400" dirty="0"/>
              <a:t>) should be in the interval [0.5-1] and in the second in the interval [0-0.5].</a:t>
            </a:r>
          </a:p>
          <a:p>
            <a:pPr algn="just"/>
            <a:r>
              <a:rPr lang="en-GB" sz="2400" dirty="0"/>
              <a:t>Then the new FCM model will be implemented in the version of the ORAMA model designed for the future.</a:t>
            </a:r>
          </a:p>
        </p:txBody>
      </p:sp>
    </p:spTree>
    <p:extLst>
      <p:ext uri="{BB962C8B-B14F-4D97-AF65-F5344CB8AC3E}">
        <p14:creationId xmlns:p14="http://schemas.microsoft.com/office/powerpoint/2010/main" val="335939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p:txBody>
          <a:bodyPr/>
          <a:lstStyle/>
          <a:p>
            <a:r>
              <a:rPr lang="en-US" altLang="en-US"/>
              <a:t>Presentation Overview</a:t>
            </a:r>
          </a:p>
        </p:txBody>
      </p:sp>
      <p:sp>
        <p:nvSpPr>
          <p:cNvPr id="46083" name="Rectangle 1027"/>
          <p:cNvSpPr>
            <a:spLocks noGrp="1" noChangeArrowheads="1"/>
          </p:cNvSpPr>
          <p:nvPr>
            <p:ph idx="1"/>
          </p:nvPr>
        </p:nvSpPr>
        <p:spPr/>
        <p:txBody>
          <a:bodyPr>
            <a:normAutofit lnSpcReduction="10000"/>
          </a:bodyPr>
          <a:lstStyle/>
          <a:p>
            <a:r>
              <a:rPr lang="en-US" altLang="en-US" dirty="0" smtClean="0"/>
              <a:t>Introduction</a:t>
            </a:r>
          </a:p>
          <a:p>
            <a:r>
              <a:rPr lang="en-US" altLang="en-US" dirty="0" smtClean="0"/>
              <a:t>Problem Statement </a:t>
            </a:r>
            <a:endParaRPr lang="en-US" altLang="en-US" dirty="0"/>
          </a:p>
          <a:p>
            <a:r>
              <a:rPr lang="en-US" altLang="en-US" dirty="0"/>
              <a:t>Business Intelligence (BI)</a:t>
            </a:r>
          </a:p>
          <a:p>
            <a:r>
              <a:rPr lang="en-US" altLang="en-US" dirty="0"/>
              <a:t>Product Planning</a:t>
            </a:r>
          </a:p>
          <a:p>
            <a:r>
              <a:rPr lang="en-US" altLang="en-US" dirty="0"/>
              <a:t>Fuzzy Cognitive Maps (FCM)</a:t>
            </a:r>
          </a:p>
          <a:p>
            <a:r>
              <a:rPr lang="en-US" altLang="en-US" dirty="0"/>
              <a:t>Case Study</a:t>
            </a:r>
          </a:p>
          <a:p>
            <a:r>
              <a:rPr lang="en-US" altLang="en-US" dirty="0"/>
              <a:t>Comments - Conclusions</a:t>
            </a:r>
          </a:p>
          <a:p>
            <a:r>
              <a:rPr lang="en-US" altLang="en-US" dirty="0"/>
              <a:t>Future Extensions</a:t>
            </a:r>
          </a:p>
          <a:p>
            <a:endParaRPr lang="en-US" altLang="en-US" dirty="0"/>
          </a:p>
          <a:p>
            <a:endParaRPr lang="en-US" altLang="en-US" dirty="0"/>
          </a:p>
          <a:p>
            <a:endParaRPr lang="en-US" altLang="en-US" dirty="0"/>
          </a:p>
        </p:txBody>
      </p:sp>
    </p:spTree>
    <p:extLst>
      <p:ext uri="{BB962C8B-B14F-4D97-AF65-F5344CB8AC3E}">
        <p14:creationId xmlns:p14="http://schemas.microsoft.com/office/powerpoint/2010/main" val="3755200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715E9-7F5C-4CC9-96CD-EAE62F986AEC}"/>
              </a:ext>
            </a:extLst>
          </p:cNvPr>
          <p:cNvSpPr>
            <a:spLocks noGrp="1"/>
          </p:cNvSpPr>
          <p:nvPr>
            <p:ph type="title"/>
          </p:nvPr>
        </p:nvSpPr>
        <p:spPr/>
        <p:txBody>
          <a:bodyPr/>
          <a:lstStyle/>
          <a:p>
            <a:r>
              <a:rPr lang="en-GB" dirty="0"/>
              <a:t>Case Study (14/17)</a:t>
            </a:r>
          </a:p>
        </p:txBody>
      </p:sp>
      <p:sp>
        <p:nvSpPr>
          <p:cNvPr id="3" name="Content Placeholder 2">
            <a:extLst>
              <a:ext uri="{FF2B5EF4-FFF2-40B4-BE49-F238E27FC236}">
                <a16:creationId xmlns:a16="http://schemas.microsoft.com/office/drawing/2014/main" id="{892F861E-0A28-4795-82E2-7B6580D3C491}"/>
              </a:ext>
            </a:extLst>
          </p:cNvPr>
          <p:cNvSpPr>
            <a:spLocks noGrp="1"/>
          </p:cNvSpPr>
          <p:nvPr>
            <p:ph idx="1"/>
          </p:nvPr>
        </p:nvSpPr>
        <p:spPr>
          <a:xfrm>
            <a:off x="457200" y="1600200"/>
            <a:ext cx="8229600" cy="4525963"/>
          </a:xfrm>
        </p:spPr>
        <p:txBody>
          <a:bodyPr>
            <a:normAutofit/>
          </a:bodyPr>
          <a:lstStyle/>
          <a:p>
            <a:pPr marL="0" indent="0">
              <a:buNone/>
            </a:pPr>
            <a:r>
              <a:rPr lang="en-GB" sz="2400" dirty="0"/>
              <a:t>For </a:t>
            </a:r>
            <a:r>
              <a:rPr lang="en-GB" sz="2400" b="1" dirty="0"/>
              <a:t>CITYRUN</a:t>
            </a:r>
            <a:r>
              <a:rPr lang="en-GB" sz="2400" dirty="0"/>
              <a:t>, Expert-based Concepts initial values are:</a:t>
            </a:r>
          </a:p>
          <a:p>
            <a:r>
              <a:rPr lang="en-GB" sz="2400" dirty="0"/>
              <a:t>C1 = 0.4</a:t>
            </a:r>
          </a:p>
          <a:p>
            <a:r>
              <a:rPr lang="en-GB" sz="2400" dirty="0"/>
              <a:t>C2 = 0.4</a:t>
            </a:r>
          </a:p>
          <a:p>
            <a:r>
              <a:rPr lang="en-GB" sz="2400" dirty="0"/>
              <a:t>C3 = 0.9</a:t>
            </a:r>
          </a:p>
          <a:p>
            <a:r>
              <a:rPr lang="en-GB" sz="2400" dirty="0"/>
              <a:t>C4 = 0.5</a:t>
            </a:r>
          </a:p>
          <a:p>
            <a:r>
              <a:rPr lang="en-GB" sz="2400" dirty="0"/>
              <a:t>C5 = 0.3</a:t>
            </a:r>
          </a:p>
          <a:p>
            <a:r>
              <a:rPr lang="en-GB" sz="2400" dirty="0"/>
              <a:t>C6 = 0.4</a:t>
            </a:r>
          </a:p>
          <a:p>
            <a:r>
              <a:rPr lang="en-GB" sz="2400" dirty="0"/>
              <a:t>C7 = 0.2</a:t>
            </a:r>
          </a:p>
          <a:p>
            <a:pPr marL="0" indent="0">
              <a:buNone/>
            </a:pPr>
            <a:r>
              <a:rPr lang="en-GB" sz="2400" dirty="0"/>
              <a:t>And after running the code, the </a:t>
            </a:r>
            <a:r>
              <a:rPr lang="en-GB" sz="2400" b="1" dirty="0"/>
              <a:t>Output C8 = 0.9008 </a:t>
            </a:r>
            <a:r>
              <a:rPr lang="en-GB" sz="2400" dirty="0"/>
              <a:t>where it is in the interval (0.75-1] =&gt; </a:t>
            </a:r>
            <a:r>
              <a:rPr lang="en-GB" sz="2400" b="1" dirty="0"/>
              <a:t>&lt;&lt; Go for it! &gt;&gt;</a:t>
            </a:r>
          </a:p>
        </p:txBody>
      </p:sp>
    </p:spTree>
    <p:extLst>
      <p:ext uri="{BB962C8B-B14F-4D97-AF65-F5344CB8AC3E}">
        <p14:creationId xmlns:p14="http://schemas.microsoft.com/office/powerpoint/2010/main" val="1444035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5466-6BEF-453F-B72F-52DA1A2FE551}"/>
              </a:ext>
            </a:extLst>
          </p:cNvPr>
          <p:cNvSpPr>
            <a:spLocks noGrp="1"/>
          </p:cNvSpPr>
          <p:nvPr>
            <p:ph type="title"/>
          </p:nvPr>
        </p:nvSpPr>
        <p:spPr/>
        <p:txBody>
          <a:bodyPr/>
          <a:lstStyle/>
          <a:p>
            <a:r>
              <a:rPr lang="en-GB" dirty="0"/>
              <a:t>Case Study (15/17)</a:t>
            </a:r>
          </a:p>
        </p:txBody>
      </p:sp>
      <p:sp>
        <p:nvSpPr>
          <p:cNvPr id="3" name="Content Placeholder 2">
            <a:extLst>
              <a:ext uri="{FF2B5EF4-FFF2-40B4-BE49-F238E27FC236}">
                <a16:creationId xmlns:a16="http://schemas.microsoft.com/office/drawing/2014/main" id="{66D9EAD7-D315-43AB-8162-36BDC01693C0}"/>
              </a:ext>
            </a:extLst>
          </p:cNvPr>
          <p:cNvSpPr>
            <a:spLocks noGrp="1"/>
          </p:cNvSpPr>
          <p:nvPr>
            <p:ph idx="1"/>
          </p:nvPr>
        </p:nvSpPr>
        <p:spPr/>
        <p:txBody>
          <a:bodyPr>
            <a:normAutofit/>
          </a:bodyPr>
          <a:lstStyle/>
          <a:p>
            <a:pPr marL="0" indent="0">
              <a:buNone/>
            </a:pPr>
            <a:r>
              <a:rPr lang="en-GB" sz="2400" dirty="0"/>
              <a:t>For the </a:t>
            </a:r>
            <a:r>
              <a:rPr lang="en-GB" sz="2400" b="1" dirty="0"/>
              <a:t>TRAXER-E9</a:t>
            </a:r>
            <a:r>
              <a:rPr lang="en-GB" sz="2400" dirty="0"/>
              <a:t>, the Expert-Based Concepts initial values are:</a:t>
            </a:r>
          </a:p>
          <a:p>
            <a:r>
              <a:rPr lang="en-GB" sz="2400" dirty="0"/>
              <a:t>C1 = 0.9</a:t>
            </a:r>
          </a:p>
          <a:p>
            <a:r>
              <a:rPr lang="en-GB" sz="2400" dirty="0"/>
              <a:t>C2 = 0.8</a:t>
            </a:r>
          </a:p>
          <a:p>
            <a:r>
              <a:rPr lang="en-GB" sz="2400" dirty="0"/>
              <a:t>C3 = 0.8</a:t>
            </a:r>
          </a:p>
          <a:p>
            <a:r>
              <a:rPr lang="en-GB" sz="2400" dirty="0"/>
              <a:t>C4 = 0.9</a:t>
            </a:r>
          </a:p>
          <a:p>
            <a:r>
              <a:rPr lang="en-GB" sz="2400" dirty="0"/>
              <a:t>C5 = 0.3</a:t>
            </a:r>
          </a:p>
          <a:p>
            <a:r>
              <a:rPr lang="en-GB" sz="2400" dirty="0"/>
              <a:t>C6 = 0.2</a:t>
            </a:r>
          </a:p>
          <a:p>
            <a:r>
              <a:rPr lang="en-GB" sz="2400" dirty="0"/>
              <a:t>C7 = 0.5</a:t>
            </a:r>
          </a:p>
          <a:p>
            <a:pPr marL="0" indent="0">
              <a:buNone/>
            </a:pPr>
            <a:r>
              <a:rPr lang="en-GB" sz="2400" dirty="0"/>
              <a:t>And after running the code, the </a:t>
            </a:r>
            <a:r>
              <a:rPr lang="en-GB" sz="2400" b="1" dirty="0"/>
              <a:t>Output C8 = 0.4941 </a:t>
            </a:r>
            <a:r>
              <a:rPr lang="en-GB" sz="2400" dirty="0"/>
              <a:t>where it is in the interval (0.25-0.5] =&gt; </a:t>
            </a:r>
            <a:r>
              <a:rPr lang="en-GB" sz="2400" b="1" dirty="0"/>
              <a:t>&lt;&lt; Reconsider Specs &gt;&gt;</a:t>
            </a:r>
          </a:p>
        </p:txBody>
      </p:sp>
    </p:spTree>
    <p:extLst>
      <p:ext uri="{BB962C8B-B14F-4D97-AF65-F5344CB8AC3E}">
        <p14:creationId xmlns:p14="http://schemas.microsoft.com/office/powerpoint/2010/main" val="1275495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32031-2B93-49C3-9A1E-D142EC982143}"/>
              </a:ext>
            </a:extLst>
          </p:cNvPr>
          <p:cNvSpPr>
            <a:spLocks noGrp="1"/>
          </p:cNvSpPr>
          <p:nvPr>
            <p:ph type="title"/>
          </p:nvPr>
        </p:nvSpPr>
        <p:spPr/>
        <p:txBody>
          <a:bodyPr/>
          <a:lstStyle/>
          <a:p>
            <a:r>
              <a:rPr lang="en-GB" dirty="0"/>
              <a:t>Case Study (16/17)</a:t>
            </a:r>
          </a:p>
        </p:txBody>
      </p:sp>
      <p:sp>
        <p:nvSpPr>
          <p:cNvPr id="3" name="Content Placeholder 2">
            <a:extLst>
              <a:ext uri="{FF2B5EF4-FFF2-40B4-BE49-F238E27FC236}">
                <a16:creationId xmlns:a16="http://schemas.microsoft.com/office/drawing/2014/main" id="{C5DF0B37-EC3A-48E7-AB57-195C51DFDFB9}"/>
              </a:ext>
            </a:extLst>
          </p:cNvPr>
          <p:cNvSpPr>
            <a:spLocks noGrp="1"/>
          </p:cNvSpPr>
          <p:nvPr>
            <p:ph idx="1"/>
          </p:nvPr>
        </p:nvSpPr>
        <p:spPr/>
        <p:txBody>
          <a:bodyPr>
            <a:normAutofit lnSpcReduction="10000"/>
          </a:bodyPr>
          <a:lstStyle/>
          <a:p>
            <a:pPr marL="0" indent="0" algn="just">
              <a:buNone/>
            </a:pPr>
            <a:r>
              <a:rPr lang="en-GB" sz="2400" dirty="0"/>
              <a:t>For the </a:t>
            </a:r>
            <a:r>
              <a:rPr lang="en-GB" sz="2400" b="1" dirty="0"/>
              <a:t>ORAMA</a:t>
            </a:r>
            <a:r>
              <a:rPr lang="en-GB" sz="2400" dirty="0"/>
              <a:t> the Expert-Based Concepts initial values are:</a:t>
            </a:r>
          </a:p>
          <a:p>
            <a:pPr algn="just"/>
            <a:r>
              <a:rPr lang="en-GB" sz="2400" dirty="0"/>
              <a:t>C1 = 0.9</a:t>
            </a:r>
          </a:p>
          <a:p>
            <a:pPr algn="just"/>
            <a:r>
              <a:rPr lang="en-GB" sz="2400" dirty="0"/>
              <a:t>C2 = 0.7</a:t>
            </a:r>
          </a:p>
          <a:p>
            <a:pPr algn="just"/>
            <a:r>
              <a:rPr lang="en-GB" sz="2400" dirty="0"/>
              <a:t>C3 = 0.9</a:t>
            </a:r>
          </a:p>
          <a:p>
            <a:pPr algn="just"/>
            <a:r>
              <a:rPr lang="en-GB" sz="2400" dirty="0"/>
              <a:t>C4 = 0.9</a:t>
            </a:r>
          </a:p>
          <a:p>
            <a:pPr algn="just"/>
            <a:r>
              <a:rPr lang="en-GB" sz="2400" dirty="0"/>
              <a:t>C5 = 0.5</a:t>
            </a:r>
          </a:p>
          <a:p>
            <a:pPr algn="just"/>
            <a:r>
              <a:rPr lang="en-GB" sz="2400" dirty="0"/>
              <a:t>C6 = 0.3</a:t>
            </a:r>
          </a:p>
          <a:p>
            <a:pPr algn="just"/>
            <a:r>
              <a:rPr lang="en-GB" sz="2400" dirty="0"/>
              <a:t>C7 = 0.6</a:t>
            </a:r>
          </a:p>
          <a:p>
            <a:pPr marL="0" indent="0" algn="just">
              <a:buNone/>
            </a:pPr>
            <a:r>
              <a:rPr lang="en-GB" sz="2400" dirty="0"/>
              <a:t>And after running the code, the </a:t>
            </a:r>
            <a:r>
              <a:rPr lang="en-GB" sz="2400" b="1" dirty="0"/>
              <a:t>output C8 = 0.7283</a:t>
            </a:r>
            <a:r>
              <a:rPr lang="en-GB" sz="2400" dirty="0"/>
              <a:t> where it is in the interval (0.5-0.75] =&gt; </a:t>
            </a:r>
            <a:r>
              <a:rPr lang="en-GB" sz="2400" b="1" dirty="0"/>
              <a:t>&lt;&lt; Proceed with the Project Cautiously &gt;&gt;</a:t>
            </a:r>
          </a:p>
        </p:txBody>
      </p:sp>
    </p:spTree>
    <p:extLst>
      <p:ext uri="{BB962C8B-B14F-4D97-AF65-F5344CB8AC3E}">
        <p14:creationId xmlns:p14="http://schemas.microsoft.com/office/powerpoint/2010/main" val="1435477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1E7E-9DD6-4EB0-9428-2BB7D9A876D0}"/>
              </a:ext>
            </a:extLst>
          </p:cNvPr>
          <p:cNvSpPr>
            <a:spLocks noGrp="1"/>
          </p:cNvSpPr>
          <p:nvPr>
            <p:ph type="title"/>
          </p:nvPr>
        </p:nvSpPr>
        <p:spPr/>
        <p:txBody>
          <a:bodyPr/>
          <a:lstStyle/>
          <a:p>
            <a:r>
              <a:rPr lang="en-GB" dirty="0"/>
              <a:t>Case Study (17/17)</a:t>
            </a:r>
          </a:p>
        </p:txBody>
      </p:sp>
      <p:sp>
        <p:nvSpPr>
          <p:cNvPr id="3" name="Content Placeholder 2">
            <a:extLst>
              <a:ext uri="{FF2B5EF4-FFF2-40B4-BE49-F238E27FC236}">
                <a16:creationId xmlns:a16="http://schemas.microsoft.com/office/drawing/2014/main" id="{9CB04B04-8EAE-443A-B86B-C7754E629756}"/>
              </a:ext>
            </a:extLst>
          </p:cNvPr>
          <p:cNvSpPr>
            <a:spLocks noGrp="1"/>
          </p:cNvSpPr>
          <p:nvPr>
            <p:ph idx="1"/>
          </p:nvPr>
        </p:nvSpPr>
        <p:spPr/>
        <p:txBody>
          <a:bodyPr>
            <a:normAutofit/>
          </a:bodyPr>
          <a:lstStyle/>
          <a:p>
            <a:pPr algn="just"/>
            <a:r>
              <a:rPr lang="en-GB" sz="2400" dirty="0"/>
              <a:t>We therefore conclude that while this product is worth promoting in the market, changing some of its technical features (cost reduction or increased connectivity) may have further enhanced its sales success.</a:t>
            </a:r>
          </a:p>
          <a:p>
            <a:pPr algn="just"/>
            <a:endParaRPr lang="en-GB" sz="2400" dirty="0"/>
          </a:p>
          <a:p>
            <a:pPr algn="just"/>
            <a:r>
              <a:rPr lang="en-GB" sz="2400" dirty="0"/>
              <a:t>Experts can, through the system we have created, 'play' with different scenarios to make sure that their choices maximize System Output (</a:t>
            </a:r>
            <a:r>
              <a:rPr lang="en-GB" sz="2400" b="1" dirty="0"/>
              <a:t>interval (0.75-1)) </a:t>
            </a:r>
            <a:r>
              <a:rPr lang="en-GB" sz="2400" dirty="0"/>
              <a:t>for </a:t>
            </a:r>
            <a:r>
              <a:rPr lang="en-GB" sz="2400" b="1" dirty="0"/>
              <a:t>ORAMA</a:t>
            </a:r>
            <a:r>
              <a:rPr lang="en-GB" sz="2400" dirty="0"/>
              <a:t> to become a low-risk, successful investment for the company .</a:t>
            </a:r>
          </a:p>
        </p:txBody>
      </p:sp>
    </p:spTree>
    <p:extLst>
      <p:ext uri="{BB962C8B-B14F-4D97-AF65-F5344CB8AC3E}">
        <p14:creationId xmlns:p14="http://schemas.microsoft.com/office/powerpoint/2010/main" val="1311865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F7E87-62DB-49C0-B2A5-CC9CB5061227}"/>
              </a:ext>
            </a:extLst>
          </p:cNvPr>
          <p:cNvSpPr>
            <a:spLocks noGrp="1"/>
          </p:cNvSpPr>
          <p:nvPr>
            <p:ph type="title"/>
          </p:nvPr>
        </p:nvSpPr>
        <p:spPr/>
        <p:txBody>
          <a:bodyPr/>
          <a:lstStyle/>
          <a:p>
            <a:r>
              <a:rPr lang="en-US" dirty="0"/>
              <a:t>Comments - Conclusions</a:t>
            </a:r>
            <a:endParaRPr lang="en-GB" dirty="0"/>
          </a:p>
        </p:txBody>
      </p:sp>
      <p:sp>
        <p:nvSpPr>
          <p:cNvPr id="3" name="Content Placeholder 2">
            <a:extLst>
              <a:ext uri="{FF2B5EF4-FFF2-40B4-BE49-F238E27FC236}">
                <a16:creationId xmlns:a16="http://schemas.microsoft.com/office/drawing/2014/main" id="{D942FEDA-FFB9-4426-B8B8-78DB7ADAB4A4}"/>
              </a:ext>
            </a:extLst>
          </p:cNvPr>
          <p:cNvSpPr>
            <a:spLocks noGrp="1"/>
          </p:cNvSpPr>
          <p:nvPr>
            <p:ph idx="1"/>
          </p:nvPr>
        </p:nvSpPr>
        <p:spPr/>
        <p:txBody>
          <a:bodyPr>
            <a:normAutofit/>
          </a:bodyPr>
          <a:lstStyle/>
          <a:p>
            <a:pPr algn="just"/>
            <a:r>
              <a:rPr lang="en-GB" sz="2400" dirty="0"/>
              <a:t>Our aim was to investigate the extent to which Fuzzy Cognitive Maps could contribute to the study of an existing Business process such as that of Product Planning. The case studies that we ran gave satisfactory conclusions and we can say that the model gives a quick and dirty first look at the company for the prospect of new bike models.</a:t>
            </a:r>
          </a:p>
          <a:p>
            <a:pPr algn="just"/>
            <a:r>
              <a:rPr lang="en-GB" sz="2400" dirty="0"/>
              <a:t>In this work, the new FCM model is used which gives more flexibility and more accurate output values, with less iterations. The expert can easily modify the system parameters and study their effect on the output of the system.</a:t>
            </a:r>
          </a:p>
        </p:txBody>
      </p:sp>
    </p:spTree>
    <p:extLst>
      <p:ext uri="{BB962C8B-B14F-4D97-AF65-F5344CB8AC3E}">
        <p14:creationId xmlns:p14="http://schemas.microsoft.com/office/powerpoint/2010/main" val="2266950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4F332-C97F-4E9C-A06E-CD6910811B5E}"/>
              </a:ext>
            </a:extLst>
          </p:cNvPr>
          <p:cNvSpPr>
            <a:spLocks noGrp="1"/>
          </p:cNvSpPr>
          <p:nvPr>
            <p:ph type="title"/>
          </p:nvPr>
        </p:nvSpPr>
        <p:spPr/>
        <p:txBody>
          <a:bodyPr/>
          <a:lstStyle/>
          <a:p>
            <a:r>
              <a:rPr lang="en-GB" dirty="0"/>
              <a:t>Future </a:t>
            </a:r>
            <a:r>
              <a:rPr lang="en-GB" dirty="0" smtClean="0"/>
              <a:t>Research </a:t>
            </a:r>
            <a:endParaRPr lang="en-GB" dirty="0"/>
          </a:p>
        </p:txBody>
      </p:sp>
      <p:sp>
        <p:nvSpPr>
          <p:cNvPr id="3" name="Content Placeholder 2">
            <a:extLst>
              <a:ext uri="{FF2B5EF4-FFF2-40B4-BE49-F238E27FC236}">
                <a16:creationId xmlns:a16="http://schemas.microsoft.com/office/drawing/2014/main" id="{6B8E7A39-C44A-4331-AAEA-5570294D685F}"/>
              </a:ext>
            </a:extLst>
          </p:cNvPr>
          <p:cNvSpPr>
            <a:spLocks noGrp="1"/>
          </p:cNvSpPr>
          <p:nvPr>
            <p:ph idx="1"/>
          </p:nvPr>
        </p:nvSpPr>
        <p:spPr/>
        <p:txBody>
          <a:bodyPr>
            <a:normAutofit/>
          </a:bodyPr>
          <a:lstStyle/>
          <a:p>
            <a:pPr algn="just"/>
            <a:r>
              <a:rPr lang="en-GB" sz="2400" dirty="0"/>
              <a:t>Using the new FCM model, several of its advantages were verified. However, it would be interesting to study this system, taking into account even more and less obvious possible parameters that influence the Output’s result. In other words, increase the number of Concepts to make the Output of the system even more representative.</a:t>
            </a:r>
          </a:p>
          <a:p>
            <a:pPr algn="just"/>
            <a:r>
              <a:rPr lang="en-GB" sz="2400" dirty="0"/>
              <a:t>In addition, we could test this model in another company, with a larger number of experts to see how the system would respond in this case.</a:t>
            </a:r>
          </a:p>
        </p:txBody>
      </p:sp>
    </p:spTree>
    <p:extLst>
      <p:ext uri="{BB962C8B-B14F-4D97-AF65-F5344CB8AC3E}">
        <p14:creationId xmlns:p14="http://schemas.microsoft.com/office/powerpoint/2010/main" val="839780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QUESTIONS??</a:t>
            </a:r>
          </a:p>
        </p:txBody>
      </p:sp>
      <p:sp>
        <p:nvSpPr>
          <p:cNvPr id="3" name="2 - Θέση περιεχομένου"/>
          <p:cNvSpPr>
            <a:spLocks noGrp="1"/>
          </p:cNvSpPr>
          <p:nvPr>
            <p:ph idx="1"/>
          </p:nvPr>
        </p:nvSpPr>
        <p:spPr/>
        <p:txBody>
          <a:bodyPr/>
          <a:lstStyle/>
          <a:p>
            <a:pPr>
              <a:buNone/>
            </a:pPr>
            <a:r>
              <a:rPr lang="en-US" dirty="0"/>
              <a:t>    </a:t>
            </a:r>
          </a:p>
          <a:p>
            <a:pPr>
              <a:buNone/>
            </a:pPr>
            <a:r>
              <a:rPr lang="en-US" dirty="0"/>
              <a:t>    THANK YOU FOR </a:t>
            </a:r>
          </a:p>
          <a:p>
            <a:pPr>
              <a:buNone/>
            </a:pPr>
            <a:r>
              <a:rPr lang="en-US" dirty="0"/>
              <a:t> </a:t>
            </a:r>
            <a:r>
              <a:rPr lang="en-US" dirty="0" smtClean="0"/>
              <a:t>                                YOUR ATTENTION</a:t>
            </a:r>
          </a:p>
          <a:p>
            <a:pPr marL="0" indent="0">
              <a:buNone/>
            </a:pPr>
            <a:endParaRPr lang="en-US" dirty="0" smtClean="0"/>
          </a:p>
          <a:p>
            <a:pPr marL="0" indent="0">
              <a:buNone/>
            </a:pPr>
            <a:r>
              <a:rPr lang="en-US" dirty="0" smtClean="0"/>
              <a:t>Nikolaos </a:t>
            </a:r>
            <a:r>
              <a:rPr lang="en-US" dirty="0" err="1"/>
              <a:t>Zervos</a:t>
            </a:r>
            <a:r>
              <a:rPr lang="en-US" dirty="0"/>
              <a:t> and Peter P. Groumpos</a:t>
            </a:r>
          </a:p>
          <a:p>
            <a:pPr marL="0" indent="0">
              <a:buNone/>
            </a:pPr>
            <a:r>
              <a:rPr lang="en-US" dirty="0"/>
              <a:t>    </a:t>
            </a:r>
            <a:r>
              <a:rPr lang="en-US" dirty="0">
                <a:latin typeface="Times New Roman" panose="02020603050405020304" pitchFamily="18" charset="0"/>
                <a:cs typeface="Times New Roman" panose="02020603050405020304" pitchFamily="18" charset="0"/>
              </a:rPr>
              <a:t>University of Patras, Greece</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For more </a:t>
            </a:r>
            <a:r>
              <a:rPr lang="en-US" smtClean="0">
                <a:latin typeface="Times New Roman" panose="02020603050405020304" pitchFamily="18" charset="0"/>
                <a:cs typeface="Times New Roman" panose="02020603050405020304" pitchFamily="18" charset="0"/>
              </a:rPr>
              <a:t>information </a:t>
            </a:r>
            <a:r>
              <a:rPr lang="en-US" smtClean="0">
                <a:latin typeface="Times New Roman" panose="02020603050405020304" pitchFamily="18" charset="0"/>
                <a:cs typeface="Times New Roman" panose="02020603050405020304" pitchFamily="18" charset="0"/>
                <a:hlinkClick r:id="rId2"/>
              </a:rPr>
              <a:t>groumpos@ece.upatras.gr</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buNone/>
            </a:pPr>
            <a:endParaRPr lang="en-US" dirty="0"/>
          </a:p>
        </p:txBody>
      </p:sp>
    </p:spTree>
    <p:extLst>
      <p:ext uri="{BB962C8B-B14F-4D97-AF65-F5344CB8AC3E}">
        <p14:creationId xmlns:p14="http://schemas.microsoft.com/office/powerpoint/2010/main" val="64540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2800" dirty="0" smtClean="0"/>
              <a:t>INTRODUCTION</a:t>
            </a:r>
            <a:endParaRPr lang="el-GR" sz="2800" dirty="0"/>
          </a:p>
        </p:txBody>
      </p:sp>
      <p:sp>
        <p:nvSpPr>
          <p:cNvPr id="3" name="Θέση περιεχομένου 2"/>
          <p:cNvSpPr>
            <a:spLocks noGrp="1"/>
          </p:cNvSpPr>
          <p:nvPr>
            <p:ph idx="1"/>
          </p:nvPr>
        </p:nvSpPr>
        <p:spPr/>
        <p:txBody>
          <a:bodyPr>
            <a:normAutofit fontScale="77500" lnSpcReduction="20000"/>
          </a:bodyPr>
          <a:lstStyle/>
          <a:p>
            <a:r>
              <a:rPr lang="en-US" altLang="el-GR" dirty="0"/>
              <a:t>Production planning is a process used by manufacturing companies to optimize the efficiency of their processes</a:t>
            </a:r>
            <a:r>
              <a:rPr lang="tr-TR" altLang="el-GR" dirty="0" smtClean="0"/>
              <a:t>.</a:t>
            </a:r>
            <a:endParaRPr lang="en-US" altLang="el-GR" dirty="0" smtClean="0"/>
          </a:p>
          <a:p>
            <a:endParaRPr lang="tr-TR" altLang="el-GR" dirty="0"/>
          </a:p>
          <a:p>
            <a:pPr>
              <a:lnSpc>
                <a:spcPct val="90000"/>
              </a:lnSpc>
            </a:pPr>
            <a:r>
              <a:rPr lang="en-US" altLang="el-GR" dirty="0"/>
              <a:t>Effectively utilize limited resources in the production of goods so as to satisfy customer demands and create a profit for investors. </a:t>
            </a:r>
          </a:p>
          <a:p>
            <a:pPr>
              <a:lnSpc>
                <a:spcPct val="90000"/>
              </a:lnSpc>
            </a:pPr>
            <a:endParaRPr lang="en-US" altLang="el-GR" i="1" dirty="0"/>
          </a:p>
          <a:p>
            <a:pPr>
              <a:lnSpc>
                <a:spcPct val="90000"/>
              </a:lnSpc>
            </a:pPr>
            <a:r>
              <a:rPr lang="en-US" altLang="el-GR" i="1" dirty="0">
                <a:solidFill>
                  <a:srgbClr val="000099"/>
                </a:solidFill>
              </a:rPr>
              <a:t>Resources</a:t>
            </a:r>
            <a:r>
              <a:rPr lang="en-US" altLang="el-GR" dirty="0">
                <a:solidFill>
                  <a:srgbClr val="000099"/>
                </a:solidFill>
              </a:rPr>
              <a:t> include the production facilities, labor and materials.</a:t>
            </a:r>
            <a:r>
              <a:rPr lang="en-US" altLang="el-GR" dirty="0"/>
              <a:t> </a:t>
            </a:r>
          </a:p>
          <a:p>
            <a:pPr>
              <a:lnSpc>
                <a:spcPct val="90000"/>
              </a:lnSpc>
            </a:pPr>
            <a:endParaRPr lang="en-US" altLang="el-GR" i="1" dirty="0"/>
          </a:p>
          <a:p>
            <a:pPr>
              <a:lnSpc>
                <a:spcPct val="90000"/>
              </a:lnSpc>
            </a:pPr>
            <a:r>
              <a:rPr lang="en-US" altLang="el-GR" i="1" dirty="0">
                <a:solidFill>
                  <a:srgbClr val="000099"/>
                </a:solidFill>
              </a:rPr>
              <a:t>Constraints</a:t>
            </a:r>
            <a:r>
              <a:rPr lang="en-US" altLang="el-GR" dirty="0">
                <a:solidFill>
                  <a:srgbClr val="000099"/>
                </a:solidFill>
              </a:rPr>
              <a:t> include the availability of resources, delivery times for the products, and management policies.</a:t>
            </a:r>
            <a:r>
              <a:rPr lang="en-US" altLang="el-GR" dirty="0"/>
              <a:t> </a:t>
            </a:r>
          </a:p>
          <a:p>
            <a:pPr>
              <a:lnSpc>
                <a:spcPct val="90000"/>
              </a:lnSpc>
            </a:pPr>
            <a:endParaRPr lang="tr-TR" altLang="el-GR" dirty="0"/>
          </a:p>
          <a:p>
            <a:endParaRPr lang="el-GR" dirty="0"/>
          </a:p>
        </p:txBody>
      </p:sp>
    </p:spTree>
    <p:extLst>
      <p:ext uri="{BB962C8B-B14F-4D97-AF65-F5344CB8AC3E}">
        <p14:creationId xmlns:p14="http://schemas.microsoft.com/office/powerpoint/2010/main" val="229026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r>
              <a:rPr lang="en-US" sz="2800" dirty="0" smtClean="0"/>
              <a:t>PROBLEM STATEMENT</a:t>
            </a:r>
            <a:endParaRPr lang="el-GR" sz="2800" dirty="0"/>
          </a:p>
        </p:txBody>
      </p:sp>
      <p:sp>
        <p:nvSpPr>
          <p:cNvPr id="3" name="Θέση περιεχομένου 2"/>
          <p:cNvSpPr>
            <a:spLocks noGrp="1"/>
          </p:cNvSpPr>
          <p:nvPr>
            <p:ph idx="1"/>
          </p:nvPr>
        </p:nvSpPr>
        <p:spPr>
          <a:xfrm>
            <a:off x="457200" y="476672"/>
            <a:ext cx="8363272" cy="5649491"/>
          </a:xfrm>
        </p:spPr>
        <p:txBody>
          <a:bodyPr>
            <a:normAutofit lnSpcReduction="10000"/>
          </a:bodyPr>
          <a:lstStyle/>
          <a:p>
            <a:endParaRPr lang="en-US" altLang="el-GR" dirty="0" smtClean="0"/>
          </a:p>
          <a:p>
            <a:r>
              <a:rPr lang="tr-TR" altLang="el-GR" sz="2400" dirty="0">
                <a:latin typeface="Times New Roman" panose="02020603050405020304" pitchFamily="18" charset="0"/>
                <a:cs typeface="Times New Roman" panose="02020603050405020304" pitchFamily="18" charset="0"/>
              </a:rPr>
              <a:t>Why is it important to have a carefully developed production plan? </a:t>
            </a:r>
            <a:endParaRPr lang="en-US" altLang="el-GR" sz="2400" dirty="0">
              <a:latin typeface="Times New Roman" panose="02020603050405020304" pitchFamily="18" charset="0"/>
              <a:cs typeface="Times New Roman" panose="02020603050405020304" pitchFamily="18" charset="0"/>
            </a:endParaRPr>
          </a:p>
          <a:p>
            <a:r>
              <a:rPr lang="tr-TR" altLang="el-GR" sz="2400" dirty="0" smtClean="0">
                <a:latin typeface="Times New Roman" panose="02020603050405020304" pitchFamily="18" charset="0"/>
                <a:cs typeface="Times New Roman" panose="02020603050405020304" pitchFamily="18" charset="0"/>
              </a:rPr>
              <a:t>Firms </a:t>
            </a:r>
            <a:r>
              <a:rPr lang="tr-TR" altLang="el-GR" sz="2400" dirty="0">
                <a:latin typeface="Times New Roman" panose="02020603050405020304" pitchFamily="18" charset="0"/>
                <a:cs typeface="Times New Roman" panose="02020603050405020304" pitchFamily="18" charset="0"/>
              </a:rPr>
              <a:t>need to have a production planning strategy to ensure that there is sufficient capacity to meet the demand forecast and </a:t>
            </a:r>
            <a:r>
              <a:rPr lang="tr-TR" altLang="el-GR" sz="2400" dirty="0" smtClean="0">
                <a:latin typeface="Times New Roman" panose="02020603050405020304" pitchFamily="18" charset="0"/>
                <a:cs typeface="Times New Roman" panose="02020603050405020304" pitchFamily="18" charset="0"/>
              </a:rPr>
              <a:t>to</a:t>
            </a:r>
            <a:r>
              <a:rPr lang="en-US" altLang="el-GR"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altLang="el-GR" sz="2400" dirty="0" smtClean="0"/>
              <a:t>  </a:t>
            </a:r>
            <a:r>
              <a:rPr lang="tr-TR" altLang="el-GR" sz="2400" dirty="0" smtClean="0"/>
              <a:t>Minimize </a:t>
            </a:r>
            <a:r>
              <a:rPr lang="tr-TR" altLang="el-GR" sz="2400" dirty="0"/>
              <a:t>changes in production </a:t>
            </a:r>
            <a:r>
              <a:rPr lang="tr-TR" altLang="el-GR" sz="2400" dirty="0" smtClean="0"/>
              <a:t>rates</a:t>
            </a:r>
            <a:endParaRPr lang="en-US" altLang="el-GR" sz="2400" dirty="0"/>
          </a:p>
          <a:p>
            <a:pPr>
              <a:buFont typeface="Wingdings" panose="05000000000000000000" pitchFamily="2" charset="2"/>
              <a:buChar char="Ø"/>
            </a:pPr>
            <a:r>
              <a:rPr lang="tr-TR" altLang="el-GR" sz="2400" dirty="0"/>
              <a:t>  Minimize changes in work-force </a:t>
            </a:r>
            <a:r>
              <a:rPr lang="tr-TR" altLang="el-GR" sz="2400" dirty="0" smtClean="0"/>
              <a:t>levels</a:t>
            </a:r>
            <a:endParaRPr lang="en-US" altLang="el-GR" sz="2400" dirty="0" smtClean="0"/>
          </a:p>
          <a:p>
            <a:pPr>
              <a:buFont typeface="Wingdings" panose="05000000000000000000" pitchFamily="2" charset="2"/>
              <a:buChar char="Ø"/>
            </a:pPr>
            <a:r>
              <a:rPr lang="tr-TR" altLang="el-GR" sz="2400" dirty="0"/>
              <a:t>  Maximize the utilization of plant and equipm</a:t>
            </a:r>
            <a:endParaRPr lang="tr-TR" altLang="el-GR" sz="2400" dirty="0">
              <a:latin typeface="Times New Roman" panose="02020603050405020304" pitchFamily="18" charset="0"/>
              <a:cs typeface="Times New Roman" panose="02020603050405020304" pitchFamily="18" charset="0"/>
            </a:endParaRPr>
          </a:p>
          <a:p>
            <a:pPr>
              <a:buFont typeface="Wingdings" panose="05000000000000000000" pitchFamily="2" charset="2"/>
              <a:buNone/>
            </a:pPr>
            <a:endParaRPr lang="en-US" altLang="el-G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el-GR" sz="2400" dirty="0" smtClean="0">
                <a:latin typeface="Times New Roman" panose="02020603050405020304" pitchFamily="18" charset="0"/>
                <a:cs typeface="Times New Roman" panose="02020603050405020304" pitchFamily="18" charset="0"/>
              </a:rPr>
              <a:t>CAN THESE BE ACHIEVED </a:t>
            </a:r>
          </a:p>
          <a:p>
            <a:pPr>
              <a:buFont typeface="Wingdings" panose="05000000000000000000" pitchFamily="2" charset="2"/>
              <a:buNone/>
            </a:pPr>
            <a:r>
              <a:rPr lang="en-US" altLang="el-GR" sz="2400" dirty="0">
                <a:latin typeface="Times New Roman" panose="02020603050405020304" pitchFamily="18" charset="0"/>
                <a:cs typeface="Times New Roman" panose="02020603050405020304" pitchFamily="18" charset="0"/>
              </a:rPr>
              <a:t> </a:t>
            </a:r>
            <a:r>
              <a:rPr lang="en-US" altLang="el-GR" sz="2400" dirty="0" smtClean="0">
                <a:latin typeface="Times New Roman" panose="02020603050405020304" pitchFamily="18" charset="0"/>
                <a:cs typeface="Times New Roman" panose="02020603050405020304" pitchFamily="18" charset="0"/>
              </a:rPr>
              <a:t>                           WITH CLASSICAL APPROACHES?</a:t>
            </a:r>
          </a:p>
          <a:p>
            <a:pPr>
              <a:buFont typeface="Wingdings" panose="05000000000000000000" pitchFamily="2" charset="2"/>
              <a:buNone/>
            </a:pPr>
            <a:r>
              <a:rPr lang="en-US" altLang="el-GR" sz="2400" dirty="0" smtClean="0">
                <a:latin typeface="Times New Roman" panose="02020603050405020304" pitchFamily="18" charset="0"/>
                <a:cs typeface="Times New Roman" panose="02020603050405020304" pitchFamily="18" charset="0"/>
              </a:rPr>
              <a:t>HOW INTELLIGENCE, AI and BI CAN BE USEFUL?</a:t>
            </a:r>
          </a:p>
          <a:p>
            <a:pPr>
              <a:buFont typeface="Wingdings" panose="05000000000000000000" pitchFamily="2" charset="2"/>
              <a:buNone/>
            </a:pPr>
            <a:r>
              <a:rPr lang="en-US" altLang="el-GR" sz="2400" dirty="0" smtClean="0">
                <a:latin typeface="Times New Roman" panose="02020603050405020304" pitchFamily="18" charset="0"/>
                <a:cs typeface="Times New Roman" panose="02020603050405020304" pitchFamily="18" charset="0"/>
              </a:rPr>
              <a:t>THE NEW FUZZY COGNITIVE MAPS ARE PRESENTED AS A NEW EFFECTIVE AND EFFICIENT APPROACH</a:t>
            </a:r>
            <a:endParaRPr lang="tr-TR" altLang="el-GR" sz="2400" dirty="0">
              <a:latin typeface="Times New Roman" panose="02020603050405020304" pitchFamily="18" charset="0"/>
              <a:cs typeface="Times New Roman" panose="02020603050405020304" pitchFamily="18" charset="0"/>
            </a:endParaRPr>
          </a:p>
          <a:p>
            <a:pPr>
              <a:buFont typeface="Wingdings" panose="05000000000000000000" pitchFamily="2" charset="2"/>
              <a:buNone/>
            </a:pPr>
            <a:endParaRPr lang="tr-TR" altLang="el-GR" dirty="0"/>
          </a:p>
          <a:p>
            <a:endParaRPr lang="el-GR" dirty="0"/>
          </a:p>
        </p:txBody>
      </p:sp>
    </p:spTree>
    <p:extLst>
      <p:ext uri="{BB962C8B-B14F-4D97-AF65-F5344CB8AC3E}">
        <p14:creationId xmlns:p14="http://schemas.microsoft.com/office/powerpoint/2010/main" val="2101712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692696"/>
            <a:ext cx="8229600" cy="576064"/>
          </a:xfrm>
        </p:spPr>
        <p:txBody>
          <a:bodyPr>
            <a:noAutofit/>
          </a:bodyPr>
          <a:lstStyle/>
          <a:p>
            <a:r>
              <a:rPr lang="en-US" altLang="en-US" sz="3600" dirty="0"/>
              <a:t>Business </a:t>
            </a:r>
            <a:r>
              <a:rPr lang="en-US" altLang="en-US" sz="3600" dirty="0" smtClean="0"/>
              <a:t>Intelligence (1/2)</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611560" y="1340768"/>
            <a:ext cx="8229600" cy="6110139"/>
          </a:xfrm>
        </p:spPr>
        <p:txBody>
          <a:bodyPr>
            <a:normAutofit/>
          </a:bodyPr>
          <a:lstStyle/>
          <a:p>
            <a:r>
              <a:rPr lang="en-US" sz="2400" dirty="0"/>
              <a:t>Business intelligence (BI) is a technology-driven process for analyzing data and presenting actionable information which helps executives, managers and other corporate end users make informed business decisions. </a:t>
            </a:r>
            <a:endParaRPr lang="en-US" altLang="en-US" sz="2400" dirty="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The </a:t>
            </a:r>
            <a:r>
              <a:rPr lang="en-US" altLang="en-US" sz="2400" dirty="0">
                <a:latin typeface="Times New Roman" panose="02020603050405020304" pitchFamily="18" charset="0"/>
                <a:cs typeface="Times New Roman" panose="02020603050405020304" pitchFamily="18" charset="0"/>
              </a:rPr>
              <a:t>processes, technologies and tools needed to turn data into     information and information into knowledge and knowledge into plans that drive profitable business action. </a:t>
            </a:r>
          </a:p>
          <a:p>
            <a:r>
              <a:rPr lang="en-US" sz="2400" dirty="0" smtClean="0"/>
              <a:t>BI </a:t>
            </a:r>
            <a:r>
              <a:rPr lang="en-US" sz="2400" dirty="0"/>
              <a:t>encompasses a wide variety of tools, applications and methodologies that enable organizations to collect data from internal systems and external sources, prepare it for analysis, develop and run queries against that data and create reports, dashboards and data visualizations to make the analytical results available to corporate decision-makers, as well as operational workers.</a:t>
            </a:r>
          </a:p>
          <a:p>
            <a:endParaRPr lang="en-US" altLang="en-US" sz="2400"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9383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altLang="en-US" dirty="0"/>
              <a:t>Business Intelligence </a:t>
            </a:r>
            <a:r>
              <a:rPr lang="en-US" altLang="en-US" dirty="0" smtClean="0"/>
              <a:t> (2/2)</a:t>
            </a:r>
            <a:endParaRPr lang="el-GR" dirty="0"/>
          </a:p>
        </p:txBody>
      </p:sp>
      <p:sp>
        <p:nvSpPr>
          <p:cNvPr id="3" name="Θέση περιεχομένου 2"/>
          <p:cNvSpPr>
            <a:spLocks noGrp="1"/>
          </p:cNvSpPr>
          <p:nvPr>
            <p:ph idx="1"/>
          </p:nvPr>
        </p:nvSpPr>
        <p:spPr/>
        <p:txBody>
          <a:bodyPr/>
          <a:lstStyle/>
          <a:p>
            <a:r>
              <a:rPr lang="en-US" altLang="en-US" dirty="0"/>
              <a:t>There are several issues inherent to any BI project:</a:t>
            </a:r>
          </a:p>
          <a:p>
            <a:pPr lvl="1"/>
            <a:r>
              <a:rPr lang="en-US" altLang="en-US" dirty="0"/>
              <a:t>Data exists in multiple places</a:t>
            </a:r>
          </a:p>
          <a:p>
            <a:pPr lvl="1"/>
            <a:r>
              <a:rPr lang="en-US" altLang="en-US" dirty="0"/>
              <a:t>Data is not formatted to support complex analysis</a:t>
            </a:r>
          </a:p>
          <a:p>
            <a:pPr lvl="1"/>
            <a:r>
              <a:rPr lang="en-US" altLang="en-US" dirty="0"/>
              <a:t>Different kinds of workers have different data needs</a:t>
            </a:r>
          </a:p>
          <a:p>
            <a:pPr lvl="1"/>
            <a:r>
              <a:rPr lang="en-US" altLang="en-US" dirty="0"/>
              <a:t>What data should be examined and in what detail</a:t>
            </a:r>
          </a:p>
          <a:p>
            <a:pPr lvl="1"/>
            <a:r>
              <a:rPr lang="en-US" altLang="en-US" dirty="0"/>
              <a:t>How will users interact with that data</a:t>
            </a:r>
          </a:p>
        </p:txBody>
      </p:sp>
    </p:spTree>
    <p:extLst>
      <p:ext uri="{BB962C8B-B14F-4D97-AF65-F5344CB8AC3E}">
        <p14:creationId xmlns:p14="http://schemas.microsoft.com/office/powerpoint/2010/main" val="1142970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03F9F-639A-4799-BBF7-CCD741F290D7}"/>
              </a:ext>
            </a:extLst>
          </p:cNvPr>
          <p:cNvSpPr>
            <a:spLocks noGrp="1"/>
          </p:cNvSpPr>
          <p:nvPr>
            <p:ph type="title"/>
          </p:nvPr>
        </p:nvSpPr>
        <p:spPr>
          <a:xfrm>
            <a:off x="457200" y="274638"/>
            <a:ext cx="8229600" cy="1325562"/>
          </a:xfrm>
        </p:spPr>
        <p:txBody>
          <a:bodyPr>
            <a:normAutofit/>
          </a:bodyPr>
          <a:lstStyle/>
          <a:p>
            <a:r>
              <a:rPr lang="en-US" altLang="en-US" dirty="0"/>
              <a:t>Product Planning (1/3)</a:t>
            </a:r>
            <a:endParaRPr lang="en-GB" dirty="0"/>
          </a:p>
        </p:txBody>
      </p:sp>
      <p:sp>
        <p:nvSpPr>
          <p:cNvPr id="3" name="Content Placeholder 2">
            <a:extLst>
              <a:ext uri="{FF2B5EF4-FFF2-40B4-BE49-F238E27FC236}">
                <a16:creationId xmlns:a16="http://schemas.microsoft.com/office/drawing/2014/main" id="{DA340F2F-8A4C-4762-9319-930CFD9FD23C}"/>
              </a:ext>
            </a:extLst>
          </p:cNvPr>
          <p:cNvSpPr>
            <a:spLocks noGrp="1"/>
          </p:cNvSpPr>
          <p:nvPr>
            <p:ph idx="1"/>
          </p:nvPr>
        </p:nvSpPr>
        <p:spPr/>
        <p:txBody>
          <a:bodyPr>
            <a:normAutofit/>
          </a:bodyPr>
          <a:lstStyle/>
          <a:p>
            <a:pPr marL="0" indent="0">
              <a:buNone/>
            </a:pPr>
            <a:endParaRPr lang="en-GB" sz="2400" dirty="0"/>
          </a:p>
          <a:p>
            <a:pPr marL="0" indent="0" algn="just">
              <a:buNone/>
            </a:pPr>
            <a:r>
              <a:rPr lang="en-GB" sz="2400" dirty="0"/>
              <a:t>Many critical decisions are made when designing a production system. One of them relates to the product that the system will produce, the result of the process of transforming raw materials (inputs) into useful outputs. It is a strategic decision, </a:t>
            </a:r>
            <a:r>
              <a:rPr lang="en-GB" sz="2400" dirty="0" err="1"/>
              <a:t>ie</a:t>
            </a:r>
            <a:r>
              <a:rPr lang="en-GB" sz="2400" dirty="0"/>
              <a:t> it has long-term effects on the system and largely identifies other system parameters.</a:t>
            </a:r>
          </a:p>
          <a:p>
            <a:pPr marL="0" indent="0" algn="just">
              <a:buNone/>
            </a:pPr>
            <a:r>
              <a:rPr lang="en-GB" sz="2400" dirty="0"/>
              <a:t>  </a:t>
            </a:r>
          </a:p>
          <a:p>
            <a:pPr marL="0" indent="0" algn="just">
              <a:buNone/>
            </a:pPr>
            <a:r>
              <a:rPr lang="en-GB" sz="2400" dirty="0"/>
              <a:t>The purpose of product planning is to produce products that will be treated favourably by customers and have competitive prices.</a:t>
            </a:r>
          </a:p>
        </p:txBody>
      </p:sp>
    </p:spTree>
    <p:extLst>
      <p:ext uri="{BB962C8B-B14F-4D97-AF65-F5344CB8AC3E}">
        <p14:creationId xmlns:p14="http://schemas.microsoft.com/office/powerpoint/2010/main" val="103614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163FA-D1D1-4405-B21A-68C9E942EEAD}"/>
              </a:ext>
            </a:extLst>
          </p:cNvPr>
          <p:cNvSpPr>
            <a:spLocks noGrp="1"/>
          </p:cNvSpPr>
          <p:nvPr>
            <p:ph type="title"/>
          </p:nvPr>
        </p:nvSpPr>
        <p:spPr/>
        <p:txBody>
          <a:bodyPr/>
          <a:lstStyle/>
          <a:p>
            <a:r>
              <a:rPr lang="en-US" altLang="en-US" dirty="0"/>
              <a:t>Product Planning (2/3)</a:t>
            </a:r>
            <a:endParaRPr lang="en-GB" dirty="0"/>
          </a:p>
        </p:txBody>
      </p:sp>
      <p:sp>
        <p:nvSpPr>
          <p:cNvPr id="3" name="Content Placeholder 2">
            <a:extLst>
              <a:ext uri="{FF2B5EF4-FFF2-40B4-BE49-F238E27FC236}">
                <a16:creationId xmlns:a16="http://schemas.microsoft.com/office/drawing/2014/main" id="{BE421D06-2A1F-42CA-B918-7250DE43174F}"/>
              </a:ext>
            </a:extLst>
          </p:cNvPr>
          <p:cNvSpPr>
            <a:spLocks noGrp="1"/>
          </p:cNvSpPr>
          <p:nvPr>
            <p:ph idx="1"/>
          </p:nvPr>
        </p:nvSpPr>
        <p:spPr/>
        <p:txBody>
          <a:bodyPr>
            <a:normAutofit/>
          </a:bodyPr>
          <a:lstStyle/>
          <a:p>
            <a:pPr algn="just"/>
            <a:r>
              <a:rPr lang="en-GB" sz="2400" dirty="0"/>
              <a:t>The process of developing a product is the sequence of steps or actions a company uses to capture, design, supply, or manufacture and commercialize a product. Many of these steps / actions are more theoretical and organizational than natural.</a:t>
            </a:r>
          </a:p>
          <a:p>
            <a:pPr algn="just"/>
            <a:r>
              <a:rPr lang="en-GB" sz="2400" dirty="0"/>
              <a:t>Each organization uses processes that are not only different from those of other organizations, but often differ (within the same organization) for each of the different types of development programs.</a:t>
            </a:r>
          </a:p>
        </p:txBody>
      </p:sp>
    </p:spTree>
    <p:extLst>
      <p:ext uri="{BB962C8B-B14F-4D97-AF65-F5344CB8AC3E}">
        <p14:creationId xmlns:p14="http://schemas.microsoft.com/office/powerpoint/2010/main" val="3161851995"/>
      </p:ext>
    </p:extLst>
  </p:cSld>
  <p:clrMapOvr>
    <a:masterClrMapping/>
  </p:clrMapOvr>
</p:sld>
</file>

<file path=ppt/theme/theme1.xml><?xml version="1.0" encoding="utf-8"?>
<a:theme xmlns:a="http://schemas.openxmlformats.org/drawingml/2006/main" name="Θέμα του Office">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969</TotalTime>
  <Words>2328</Words>
  <Application>Microsoft Office PowerPoint</Application>
  <PresentationFormat>Προβολή στην οθόνη (4:3)</PresentationFormat>
  <Paragraphs>268</Paragraphs>
  <Slides>36</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36</vt:i4>
      </vt:variant>
    </vt:vector>
  </HeadingPairs>
  <TitlesOfParts>
    <vt:vector size="43" baseType="lpstr">
      <vt:lpstr>Arial</vt:lpstr>
      <vt:lpstr>Calibri</vt:lpstr>
      <vt:lpstr>Cambria Math</vt:lpstr>
      <vt:lpstr>Hoefler Text</vt:lpstr>
      <vt:lpstr>Times New Roman</vt:lpstr>
      <vt:lpstr>Wingdings</vt:lpstr>
      <vt:lpstr>Θέμα του Office</vt:lpstr>
      <vt:lpstr>  FUZZY COGNITIVE MAPS AND PRODUCT PLANNING THROUGH BUSINESS INTELLIGENCE  </vt:lpstr>
      <vt:lpstr>   The Hellenic Society for Systemic Studies (HSSS)  15th HSSS National &amp; International Conference Systemics and Business Intelligence  Department of Informatics  University of Piraeus 29-30 November 2019        </vt:lpstr>
      <vt:lpstr>Presentation Overview</vt:lpstr>
      <vt:lpstr>INTRODUCTION</vt:lpstr>
      <vt:lpstr>PROBLEM STATEMENT</vt:lpstr>
      <vt:lpstr>Business Intelligence (1/2)</vt:lpstr>
      <vt:lpstr>Business Intelligence  (2/2)</vt:lpstr>
      <vt:lpstr>Product Planning (1/3)</vt:lpstr>
      <vt:lpstr>Product Planning (2/3)</vt:lpstr>
      <vt:lpstr>Product Planning (3/3)</vt:lpstr>
      <vt:lpstr>Fuzzy Cognitive Maps (1/6)</vt:lpstr>
      <vt:lpstr>Fuzzy Cognitive Maps (2/6)</vt:lpstr>
      <vt:lpstr>Fuzzy Cognitive Maps (3/6)</vt:lpstr>
      <vt:lpstr>Fuzzy Cognitive Maps (4/6)</vt:lpstr>
      <vt:lpstr>Fuzzy Cognitive Maps (5/6)</vt:lpstr>
      <vt:lpstr>Fuzzy Cognitive Maps (6/6)</vt:lpstr>
      <vt:lpstr>Case Study (1/17)</vt:lpstr>
      <vt:lpstr>Case Study (2/17)</vt:lpstr>
      <vt:lpstr>Case Study (3/17)</vt:lpstr>
      <vt:lpstr>Case Study (4/17)</vt:lpstr>
      <vt:lpstr>Case Study (5/17)</vt:lpstr>
      <vt:lpstr>Case Study (6/17)</vt:lpstr>
      <vt:lpstr>Case Study (7/17)</vt:lpstr>
      <vt:lpstr>Case Study (8/17)</vt:lpstr>
      <vt:lpstr>Case Study (9/17)</vt:lpstr>
      <vt:lpstr>Case Study (10/17)</vt:lpstr>
      <vt:lpstr>Case Study (11/17)</vt:lpstr>
      <vt:lpstr>Case Study (12/17)</vt:lpstr>
      <vt:lpstr>Case Study (13/17)</vt:lpstr>
      <vt:lpstr>Case Study (14/17)</vt:lpstr>
      <vt:lpstr>Case Study (15/17)</vt:lpstr>
      <vt:lpstr>Case Study (16/17)</vt:lpstr>
      <vt:lpstr>Case Study (17/17)</vt:lpstr>
      <vt:lpstr>Comments - Conclusions</vt:lpstr>
      <vt:lpstr>Future Research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IISA 2018</dc:title>
  <dc:creator>Peter</dc:creator>
  <cp:lastModifiedBy>groumpos</cp:lastModifiedBy>
  <cp:revision>78</cp:revision>
  <dcterms:created xsi:type="dcterms:W3CDTF">2018-07-22T12:44:14Z</dcterms:created>
  <dcterms:modified xsi:type="dcterms:W3CDTF">2019-11-26T09:32:24Z</dcterms:modified>
</cp:coreProperties>
</file>